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2" autoAdjust="0"/>
    <p:restoredTop sz="94660"/>
  </p:normalViewPr>
  <p:slideViewPr>
    <p:cSldViewPr snapToGrid="0">
      <p:cViewPr varScale="1">
        <p:scale>
          <a:sx n="137" d="100"/>
          <a:sy n="137" d="100"/>
        </p:scale>
        <p:origin x="156"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931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Editable stakeholder status template requested by the user. Bracketed fields are intentional placeholders, not verified project facts. Replace them with confirmed project information before presenting. Suggested workstreams and milestones are prompts to adapt to the actual project.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Editable stakeholder status template requested by the user. Bracketed fields are intentional placeholders, not verified project facts. Replace them with confirmed project information before presenting. Suggested workstreams and milestones are prompts to adapt to the actual project.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Editable stakeholder status template requested by the user. Bracketed fields are intentional placeholders, not verified project facts. Replace them with confirmed project information before presenting. Suggested workstreams and milestones are prompts to adapt to the actual project.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Editable stakeholder status template requested by the user. Bracketed fields are intentional placeholders, not verified project facts. Replace them with confirmed project information before presenting. Suggested workstreams and milestones are prompts to adapt to the actual project.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Editable stakeholder status template requested by the user. Bracketed fields are intentional placeholders, not verified project facts. Replace them with confirmed project information before presenting. Suggested workstreams and milestones are prompts to adapt to the actual project.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Editable stakeholder status template requested by the user. Bracketed fields are intentional placeholders, not verified project facts. Replace them with confirmed project information before presenting. Suggested workstreams and milestones are prompts to adapt to the actual project.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1606306"/>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1E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0000001-0001-4000-8000-000000000000}"/>
              </a:ext>
            </a:extLst>
          </p:cNvPr>
          <p:cNvSpPr>
            <a:spLocks noGrp="1"/>
          </p:cNvSpPr>
          <p:nvPr/>
        </p:nvSpPr>
        <p:spPr>
          <a:xfrm>
            <a:off x="609600" y="6257925"/>
            <a:ext cx="10972800" cy="14288"/>
          </a:xfrm>
          <a:prstGeom prst="rect">
            <a:avLst/>
          </a:prstGeom>
          <a:solidFill>
            <a:srgbClr val="D7CABC"/>
          </a:solidFill>
          <a:ln w="0">
            <a:noFill/>
          </a:ln>
        </p:spPr>
        <p:txBody>
          <a:bodyPr/>
          <a:lstStyle/>
          <a:p>
            <a:endParaRPr lang="it-IT"/>
          </a:p>
        </p:txBody>
      </p:sp>
      <p:sp>
        <p:nvSpPr>
          <p:cNvPr id="2" name="Rectangle 1">
            <a:extLst>
              <a:ext uri="{FF2B5EF4-FFF2-40B4-BE49-F238E27FC236}">
                <a16:creationId xmlns:a16="http://schemas.microsoft.com/office/drawing/2014/main" id="{00000001-0002-4000-8000-000000000000}"/>
              </a:ext>
            </a:extLst>
          </p:cNvPr>
          <p:cNvSpPr>
            <a:spLocks noGrp="1"/>
          </p:cNvSpPr>
          <p:nvPr/>
        </p:nvSpPr>
        <p:spPr>
          <a:xfrm>
            <a:off x="609600" y="6448425"/>
            <a:ext cx="9048750" cy="219075"/>
          </a:xfrm>
          <a:prstGeom prst="rect">
            <a:avLst/>
          </a:prstGeom>
          <a:noFill/>
          <a:ln w="0">
            <a:noFill/>
          </a:ln>
        </p:spPr>
        <p:txBody>
          <a:bodyPr>
            <a:noAutofit/>
          </a:bodyPr>
          <a:lstStyle/>
          <a:p>
            <a:pPr>
              <a:defRPr sz="1125" b="0">
                <a:solidFill>
                  <a:srgbClr val="6C6259"/>
                </a:solidFill>
                <a:latin typeface="DejaVu Sans"/>
                <a:ea typeface="DejaVu Sans"/>
                <a:cs typeface="DejaVu Sans"/>
              </a:defRPr>
            </a:pPr>
            <a:r>
              <a:rPr sz="1125" b="0">
                <a:solidFill>
                  <a:srgbClr val="6C6259"/>
                </a:solidFill>
                <a:latin typeface="DejaVu Sans"/>
                <a:ea typeface="DejaVu Sans"/>
                <a:cs typeface="DejaVu Sans"/>
              </a:rPr>
              <a:t>STATUS TEMPLATE  /  [Website name]</a:t>
            </a:r>
          </a:p>
        </p:txBody>
      </p:sp>
      <p:sp>
        <p:nvSpPr>
          <p:cNvPr id="3" name="Rectangle 2">
            <a:extLst>
              <a:ext uri="{FF2B5EF4-FFF2-40B4-BE49-F238E27FC236}">
                <a16:creationId xmlns:a16="http://schemas.microsoft.com/office/drawing/2014/main" id="{00000001-0003-4000-8000-000000000000}"/>
              </a:ext>
            </a:extLst>
          </p:cNvPr>
          <p:cNvSpPr>
            <a:spLocks noGrp="1"/>
          </p:cNvSpPr>
          <p:nvPr/>
        </p:nvSpPr>
        <p:spPr>
          <a:xfrm>
            <a:off x="11144250" y="6438900"/>
            <a:ext cx="438150" cy="238125"/>
          </a:xfrm>
          <a:prstGeom prst="rect">
            <a:avLst/>
          </a:prstGeom>
          <a:noFill/>
          <a:ln w="0">
            <a:noFill/>
          </a:ln>
        </p:spPr>
        <p:txBody>
          <a:bodyPr>
            <a:noAutofit/>
          </a:bodyPr>
          <a:lstStyle/>
          <a:p>
            <a:pPr>
              <a:defRPr sz="1200" b="0">
                <a:solidFill>
                  <a:srgbClr val="6C6259"/>
                </a:solidFill>
                <a:latin typeface="DejaVu Sans"/>
                <a:ea typeface="DejaVu Sans"/>
                <a:cs typeface="DejaVu Sans"/>
              </a:defRPr>
            </a:pPr>
            <a:r>
              <a:rPr sz="1200" b="0">
                <a:solidFill>
                  <a:srgbClr val="6C6259"/>
                </a:solidFill>
                <a:latin typeface="DejaVu Sans"/>
                <a:ea typeface="DejaVu Sans"/>
                <a:cs typeface="DejaVu Sans"/>
              </a:rPr>
              <a:t>01</a:t>
            </a:r>
          </a:p>
        </p:txBody>
      </p:sp>
      <p:sp>
        <p:nvSpPr>
          <p:cNvPr id="4" name="Rectangle 3">
            <a:extLst>
              <a:ext uri="{FF2B5EF4-FFF2-40B4-BE49-F238E27FC236}">
                <a16:creationId xmlns:a16="http://schemas.microsoft.com/office/drawing/2014/main" id="{00000001-0004-4000-8000-000000000000}"/>
              </a:ext>
            </a:extLst>
          </p:cNvPr>
          <p:cNvSpPr>
            <a:spLocks noGrp="1"/>
          </p:cNvSpPr>
          <p:nvPr/>
        </p:nvSpPr>
        <p:spPr>
          <a:xfrm>
            <a:off x="609600" y="657225"/>
            <a:ext cx="9525000" cy="304800"/>
          </a:xfrm>
          <a:prstGeom prst="rect">
            <a:avLst/>
          </a:prstGeom>
          <a:noFill/>
          <a:ln w="0">
            <a:noFill/>
          </a:ln>
        </p:spPr>
        <p:txBody>
          <a:bodyPr>
            <a:noAutofit/>
          </a:bodyPr>
          <a:lstStyle/>
          <a:p>
            <a:pPr>
              <a:defRPr sz="1425" b="1">
                <a:solidFill>
                  <a:srgbClr val="B64B26"/>
                </a:solidFill>
                <a:latin typeface="DejaVu Sans"/>
                <a:ea typeface="DejaVu Sans"/>
                <a:cs typeface="DejaVu Sans"/>
              </a:defRPr>
            </a:pPr>
            <a:r>
              <a:rPr sz="1425" b="1">
                <a:solidFill>
                  <a:srgbClr val="B64B26"/>
                </a:solidFill>
                <a:latin typeface="DejaVu Sans"/>
                <a:ea typeface="DejaVu Sans"/>
                <a:cs typeface="DejaVu Sans"/>
              </a:rPr>
              <a:t>STAKEHOLDER UPDATE</a:t>
            </a:r>
          </a:p>
        </p:txBody>
      </p:sp>
      <p:sp>
        <p:nvSpPr>
          <p:cNvPr id="5" name="Rectangle 4">
            <a:extLst>
              <a:ext uri="{FF2B5EF4-FFF2-40B4-BE49-F238E27FC236}">
                <a16:creationId xmlns:a16="http://schemas.microsoft.com/office/drawing/2014/main" id="{00000001-0005-4000-8000-000000000000}"/>
              </a:ext>
            </a:extLst>
          </p:cNvPr>
          <p:cNvSpPr>
            <a:spLocks noGrp="1"/>
          </p:cNvSpPr>
          <p:nvPr/>
        </p:nvSpPr>
        <p:spPr>
          <a:xfrm>
            <a:off x="609600" y="1743075"/>
            <a:ext cx="10858500" cy="1809750"/>
          </a:xfrm>
          <a:prstGeom prst="rect">
            <a:avLst/>
          </a:prstGeom>
          <a:noFill/>
          <a:ln w="0">
            <a:noFill/>
          </a:ln>
        </p:spPr>
        <p:txBody>
          <a:bodyPr>
            <a:noAutofit/>
          </a:bodyPr>
          <a:lstStyle/>
          <a:p>
            <a:pPr>
              <a:defRPr sz="5700" b="0">
                <a:solidFill>
                  <a:srgbClr val="24211E"/>
                </a:solidFill>
                <a:latin typeface="Batang"/>
                <a:ea typeface="Batang"/>
                <a:cs typeface="Batang"/>
              </a:defRPr>
            </a:pPr>
            <a:r>
              <a:rPr sz="5700" b="0">
                <a:solidFill>
                  <a:srgbClr val="24211E"/>
                </a:solidFill>
                <a:latin typeface="Batang"/>
                <a:ea typeface="Batang"/>
                <a:cs typeface="Batang"/>
              </a:rPr>
              <a:t>Website redesign</a:t>
            </a:r>
          </a:p>
          <a:p>
            <a:pPr>
              <a:defRPr sz="5700" b="0">
                <a:solidFill>
                  <a:srgbClr val="24211E"/>
                </a:solidFill>
                <a:latin typeface="Batang"/>
                <a:ea typeface="Batang"/>
                <a:cs typeface="Batang"/>
              </a:defRPr>
            </a:pPr>
            <a:r>
              <a:rPr sz="5700" b="0">
                <a:solidFill>
                  <a:srgbClr val="24211E"/>
                </a:solidFill>
                <a:latin typeface="Batang"/>
                <a:ea typeface="Batang"/>
                <a:cs typeface="Batang"/>
              </a:rPr>
              <a:t>status</a:t>
            </a:r>
          </a:p>
        </p:txBody>
      </p:sp>
      <p:sp>
        <p:nvSpPr>
          <p:cNvPr id="6" name="Rectangle 5">
            <a:extLst>
              <a:ext uri="{FF2B5EF4-FFF2-40B4-BE49-F238E27FC236}">
                <a16:creationId xmlns:a16="http://schemas.microsoft.com/office/drawing/2014/main" id="{00000001-0006-4000-8000-000000000000}"/>
              </a:ext>
            </a:extLst>
          </p:cNvPr>
          <p:cNvSpPr>
            <a:spLocks noGrp="1"/>
          </p:cNvSpPr>
          <p:nvPr/>
        </p:nvSpPr>
        <p:spPr>
          <a:xfrm>
            <a:off x="609600" y="3790950"/>
            <a:ext cx="10477500" cy="571500"/>
          </a:xfrm>
          <a:prstGeom prst="rect">
            <a:avLst/>
          </a:prstGeom>
          <a:noFill/>
          <a:ln w="0">
            <a:noFill/>
          </a:ln>
        </p:spPr>
        <p:txBody>
          <a:bodyPr>
            <a:noAutofit/>
          </a:bodyPr>
          <a:lstStyle/>
          <a:p>
            <a:pPr>
              <a:defRPr sz="2550" b="0">
                <a:solidFill>
                  <a:srgbClr val="B64B26"/>
                </a:solidFill>
                <a:latin typeface="DejaVu Sans"/>
                <a:ea typeface="DejaVu Sans"/>
                <a:cs typeface="DejaVu Sans"/>
              </a:defRPr>
            </a:pPr>
            <a:r>
              <a:rPr sz="2550" b="0">
                <a:solidFill>
                  <a:srgbClr val="B64B26"/>
                </a:solidFill>
                <a:latin typeface="DejaVu Sans"/>
                <a:ea typeface="DejaVu Sans"/>
                <a:cs typeface="DejaVu Sans"/>
              </a:rPr>
              <a:t>[Website name or URL]</a:t>
            </a:r>
          </a:p>
        </p:txBody>
      </p:sp>
      <p:sp>
        <p:nvSpPr>
          <p:cNvPr id="7" name="Rectangle 6">
            <a:extLst>
              <a:ext uri="{FF2B5EF4-FFF2-40B4-BE49-F238E27FC236}">
                <a16:creationId xmlns:a16="http://schemas.microsoft.com/office/drawing/2014/main" id="{00000001-0007-4000-8000-000000000000}"/>
              </a:ext>
            </a:extLst>
          </p:cNvPr>
          <p:cNvSpPr>
            <a:spLocks noGrp="1"/>
          </p:cNvSpPr>
          <p:nvPr/>
        </p:nvSpPr>
        <p:spPr>
          <a:xfrm>
            <a:off x="609600" y="4733925"/>
            <a:ext cx="10972800" cy="14288"/>
          </a:xfrm>
          <a:prstGeom prst="rect">
            <a:avLst/>
          </a:prstGeom>
          <a:solidFill>
            <a:srgbClr val="D7CABC"/>
          </a:solidFill>
          <a:ln w="0">
            <a:noFill/>
          </a:ln>
        </p:spPr>
        <p:txBody>
          <a:bodyPr/>
          <a:lstStyle/>
          <a:p>
            <a:endParaRPr lang="it-IT"/>
          </a:p>
        </p:txBody>
      </p:sp>
      <p:sp>
        <p:nvSpPr>
          <p:cNvPr id="8" name="Rectangle 7">
            <a:extLst>
              <a:ext uri="{FF2B5EF4-FFF2-40B4-BE49-F238E27FC236}">
                <a16:creationId xmlns:a16="http://schemas.microsoft.com/office/drawing/2014/main" id="{00000001-0008-4000-8000-000000000000}"/>
              </a:ext>
            </a:extLst>
          </p:cNvPr>
          <p:cNvSpPr>
            <a:spLocks noGrp="1"/>
          </p:cNvSpPr>
          <p:nvPr/>
        </p:nvSpPr>
        <p:spPr>
          <a:xfrm>
            <a:off x="609600" y="5076825"/>
            <a:ext cx="4667250" cy="419100"/>
          </a:xfrm>
          <a:prstGeom prst="rect">
            <a:avLst/>
          </a:prstGeom>
          <a:noFill/>
          <a:ln w="0">
            <a:noFill/>
          </a:ln>
        </p:spPr>
        <p:txBody>
          <a:bodyPr>
            <a:noAutofit/>
          </a:bodyPr>
          <a:lstStyle/>
          <a:p>
            <a:pPr>
              <a:defRPr sz="1950" b="0">
                <a:solidFill>
                  <a:srgbClr val="24211E"/>
                </a:solidFill>
                <a:latin typeface="DejaVu Sans"/>
                <a:ea typeface="DejaVu Sans"/>
                <a:cs typeface="DejaVu Sans"/>
              </a:defRPr>
            </a:pPr>
            <a:r>
              <a:rPr sz="1950" b="0">
                <a:solidFill>
                  <a:srgbClr val="24211E"/>
                </a:solidFill>
                <a:latin typeface="DejaVu Sans"/>
                <a:ea typeface="DejaVu Sans"/>
                <a:cs typeface="DejaVu Sans"/>
              </a:rPr>
              <a:t>[Reporting date]</a:t>
            </a:r>
          </a:p>
        </p:txBody>
      </p:sp>
      <p:sp>
        <p:nvSpPr>
          <p:cNvPr id="9" name="Rectangle 8">
            <a:extLst>
              <a:ext uri="{FF2B5EF4-FFF2-40B4-BE49-F238E27FC236}">
                <a16:creationId xmlns:a16="http://schemas.microsoft.com/office/drawing/2014/main" id="{00000001-0009-4000-8000-000000000000}"/>
              </a:ext>
            </a:extLst>
          </p:cNvPr>
          <p:cNvSpPr>
            <a:spLocks noGrp="1"/>
          </p:cNvSpPr>
          <p:nvPr/>
        </p:nvSpPr>
        <p:spPr>
          <a:xfrm>
            <a:off x="6381750" y="5076825"/>
            <a:ext cx="5200650" cy="419100"/>
          </a:xfrm>
          <a:prstGeom prst="rect">
            <a:avLst/>
          </a:prstGeom>
          <a:noFill/>
          <a:ln w="0">
            <a:noFill/>
          </a:ln>
        </p:spPr>
        <p:txBody>
          <a:bodyPr>
            <a:noAutofit/>
          </a:bodyPr>
          <a:lstStyle/>
          <a:p>
            <a:pPr>
              <a:defRPr sz="1950" b="0">
                <a:solidFill>
                  <a:srgbClr val="24211E"/>
                </a:solidFill>
                <a:latin typeface="DejaVu Sans"/>
                <a:ea typeface="DejaVu Sans"/>
                <a:cs typeface="DejaVu Sans"/>
              </a:defRPr>
            </a:pPr>
            <a:r>
              <a:rPr sz="1950" b="0">
                <a:solidFill>
                  <a:srgbClr val="24211E"/>
                </a:solidFill>
                <a:latin typeface="DejaVu Sans"/>
                <a:ea typeface="DejaVu Sans"/>
                <a:cs typeface="DejaVu Sans"/>
              </a:rPr>
              <a:t>[Presenter / team]</a:t>
            </a:r>
          </a:p>
        </p:txBody>
      </p:sp>
      <p:sp>
        <p:nvSpPr>
          <p:cNvPr id="10" name="Rectangle 9">
            <a:extLst>
              <a:ext uri="{FF2B5EF4-FFF2-40B4-BE49-F238E27FC236}">
                <a16:creationId xmlns:a16="http://schemas.microsoft.com/office/drawing/2014/main" id="{00000001-000A-4000-8000-000000000000}"/>
              </a:ext>
            </a:extLst>
          </p:cNvPr>
          <p:cNvSpPr>
            <a:spLocks noGrp="1"/>
          </p:cNvSpPr>
          <p:nvPr/>
        </p:nvSpPr>
        <p:spPr>
          <a:xfrm>
            <a:off x="609600" y="5705475"/>
            <a:ext cx="10858500" cy="295275"/>
          </a:xfrm>
          <a:prstGeom prst="rect">
            <a:avLst/>
          </a:prstGeom>
          <a:noFill/>
          <a:ln w="0">
            <a:noFill/>
          </a:ln>
        </p:spPr>
        <p:txBody>
          <a:bodyPr>
            <a:noAutofit/>
          </a:bodyPr>
          <a:lstStyle/>
          <a:p>
            <a:pPr>
              <a:defRPr sz="1425" b="0">
                <a:solidFill>
                  <a:srgbClr val="6C6259"/>
                </a:solidFill>
                <a:latin typeface="DejaVu Sans"/>
                <a:ea typeface="DejaVu Sans"/>
                <a:cs typeface="DejaVu Sans"/>
              </a:defRPr>
            </a:pPr>
            <a:r>
              <a:rPr sz="1425" b="0">
                <a:solidFill>
                  <a:srgbClr val="6C6259"/>
                </a:solidFill>
                <a:latin typeface="DejaVu Sans"/>
                <a:ea typeface="DejaVu Sans"/>
                <a:cs typeface="DejaVu Sans"/>
              </a:rPr>
              <a:t>Editable template. Replace bracketed fields with confirmed updates.</a:t>
            </a:r>
          </a:p>
        </p:txBody>
      </p:sp>
    </p:spTree>
    <p:extLst>
      <p:ext uri="{BB962C8B-B14F-4D97-AF65-F5344CB8AC3E}">
        <p14:creationId xmlns:p14="http://schemas.microsoft.com/office/powerpoint/2010/main" val="100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1E8"/>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000002-0001-4000-8000-000000000000}"/>
              </a:ext>
            </a:extLst>
          </p:cNvPr>
          <p:cNvSpPr>
            <a:spLocks noGrp="1"/>
          </p:cNvSpPr>
          <p:nvPr/>
        </p:nvSpPr>
        <p:spPr>
          <a:xfrm>
            <a:off x="609600" y="533400"/>
            <a:ext cx="10972800" cy="742950"/>
          </a:xfrm>
          <a:prstGeom prst="rect">
            <a:avLst/>
          </a:prstGeom>
          <a:noFill/>
          <a:ln w="0">
            <a:noFill/>
          </a:ln>
        </p:spPr>
        <p:txBody>
          <a:bodyPr>
            <a:noAutofit/>
          </a:bodyPr>
          <a:lstStyle/>
          <a:p>
            <a:pPr>
              <a:defRPr sz="3600" b="0">
                <a:solidFill>
                  <a:srgbClr val="24211E"/>
                </a:solidFill>
                <a:latin typeface="Batang"/>
                <a:ea typeface="Batang"/>
                <a:cs typeface="Batang"/>
              </a:defRPr>
            </a:pPr>
            <a:r>
              <a:rPr sz="3600" b="0">
                <a:solidFill>
                  <a:srgbClr val="24211E"/>
                </a:solidFill>
                <a:latin typeface="Batang"/>
                <a:ea typeface="Batang"/>
                <a:cs typeface="Batang"/>
              </a:rPr>
              <a:t>Status at a glance</a:t>
            </a:r>
          </a:p>
        </p:txBody>
      </p:sp>
      <p:sp>
        <p:nvSpPr>
          <p:cNvPr id="2" name="Rectangle 1">
            <a:extLst>
              <a:ext uri="{FF2B5EF4-FFF2-40B4-BE49-F238E27FC236}">
                <a16:creationId xmlns:a16="http://schemas.microsoft.com/office/drawing/2014/main" id="{00000002-0002-4000-8000-000000000000}"/>
              </a:ext>
            </a:extLst>
          </p:cNvPr>
          <p:cNvSpPr>
            <a:spLocks noGrp="1"/>
          </p:cNvSpPr>
          <p:nvPr/>
        </p:nvSpPr>
        <p:spPr>
          <a:xfrm>
            <a:off x="609600" y="6257925"/>
            <a:ext cx="10972800" cy="14288"/>
          </a:xfrm>
          <a:prstGeom prst="rect">
            <a:avLst/>
          </a:prstGeom>
          <a:solidFill>
            <a:srgbClr val="D7CABC"/>
          </a:solidFill>
          <a:ln w="0">
            <a:noFill/>
          </a:ln>
        </p:spPr>
        <p:txBody>
          <a:bodyPr/>
          <a:lstStyle/>
          <a:p>
            <a:endParaRPr lang="it-IT"/>
          </a:p>
        </p:txBody>
      </p:sp>
      <p:sp>
        <p:nvSpPr>
          <p:cNvPr id="3" name="Rectangle 2">
            <a:extLst>
              <a:ext uri="{FF2B5EF4-FFF2-40B4-BE49-F238E27FC236}">
                <a16:creationId xmlns:a16="http://schemas.microsoft.com/office/drawing/2014/main" id="{00000002-0003-4000-8000-000000000000}"/>
              </a:ext>
            </a:extLst>
          </p:cNvPr>
          <p:cNvSpPr>
            <a:spLocks noGrp="1"/>
          </p:cNvSpPr>
          <p:nvPr/>
        </p:nvSpPr>
        <p:spPr>
          <a:xfrm>
            <a:off x="609600" y="6448425"/>
            <a:ext cx="9048750" cy="219075"/>
          </a:xfrm>
          <a:prstGeom prst="rect">
            <a:avLst/>
          </a:prstGeom>
          <a:noFill/>
          <a:ln w="0">
            <a:noFill/>
          </a:ln>
        </p:spPr>
        <p:txBody>
          <a:bodyPr>
            <a:noAutofit/>
          </a:bodyPr>
          <a:lstStyle/>
          <a:p>
            <a:pPr>
              <a:defRPr sz="1125" b="0">
                <a:solidFill>
                  <a:srgbClr val="6C6259"/>
                </a:solidFill>
                <a:latin typeface="DejaVu Sans"/>
                <a:ea typeface="DejaVu Sans"/>
                <a:cs typeface="DejaVu Sans"/>
              </a:defRPr>
            </a:pPr>
            <a:r>
              <a:rPr sz="1125" b="0">
                <a:solidFill>
                  <a:srgbClr val="6C6259"/>
                </a:solidFill>
                <a:latin typeface="DejaVu Sans"/>
                <a:ea typeface="DejaVu Sans"/>
                <a:cs typeface="DejaVu Sans"/>
              </a:rPr>
              <a:t>STATUS TEMPLATE  /  [Website name]</a:t>
            </a:r>
          </a:p>
        </p:txBody>
      </p:sp>
      <p:sp>
        <p:nvSpPr>
          <p:cNvPr id="4" name="Rectangle 3">
            <a:extLst>
              <a:ext uri="{FF2B5EF4-FFF2-40B4-BE49-F238E27FC236}">
                <a16:creationId xmlns:a16="http://schemas.microsoft.com/office/drawing/2014/main" id="{00000002-0004-4000-8000-000000000000}"/>
              </a:ext>
            </a:extLst>
          </p:cNvPr>
          <p:cNvSpPr>
            <a:spLocks noGrp="1"/>
          </p:cNvSpPr>
          <p:nvPr/>
        </p:nvSpPr>
        <p:spPr>
          <a:xfrm>
            <a:off x="11144250" y="6438900"/>
            <a:ext cx="438150" cy="238125"/>
          </a:xfrm>
          <a:prstGeom prst="rect">
            <a:avLst/>
          </a:prstGeom>
          <a:noFill/>
          <a:ln w="0">
            <a:noFill/>
          </a:ln>
        </p:spPr>
        <p:txBody>
          <a:bodyPr>
            <a:noAutofit/>
          </a:bodyPr>
          <a:lstStyle/>
          <a:p>
            <a:pPr>
              <a:defRPr sz="1200" b="0">
                <a:solidFill>
                  <a:srgbClr val="6C6259"/>
                </a:solidFill>
                <a:latin typeface="DejaVu Sans"/>
                <a:ea typeface="DejaVu Sans"/>
                <a:cs typeface="DejaVu Sans"/>
              </a:defRPr>
            </a:pPr>
            <a:r>
              <a:rPr sz="1200" b="0">
                <a:solidFill>
                  <a:srgbClr val="6C6259"/>
                </a:solidFill>
                <a:latin typeface="DejaVu Sans"/>
                <a:ea typeface="DejaVu Sans"/>
                <a:cs typeface="DejaVu Sans"/>
              </a:rPr>
              <a:t>02</a:t>
            </a:r>
          </a:p>
        </p:txBody>
      </p:sp>
      <p:sp>
        <p:nvSpPr>
          <p:cNvPr id="5" name="Rectangle 4">
            <a:extLst>
              <a:ext uri="{FF2B5EF4-FFF2-40B4-BE49-F238E27FC236}">
                <a16:creationId xmlns:a16="http://schemas.microsoft.com/office/drawing/2014/main" id="{00000002-0005-4000-8000-000000000000}"/>
              </a:ext>
            </a:extLst>
          </p:cNvPr>
          <p:cNvSpPr>
            <a:spLocks noGrp="1"/>
          </p:cNvSpPr>
          <p:nvPr/>
        </p:nvSpPr>
        <p:spPr>
          <a:xfrm>
            <a:off x="609600" y="1828800"/>
            <a:ext cx="5810250" cy="285750"/>
          </a:xfrm>
          <a:prstGeom prst="rect">
            <a:avLst/>
          </a:prstGeom>
          <a:noFill/>
          <a:ln w="0">
            <a:noFill/>
          </a:ln>
        </p:spPr>
        <p:txBody>
          <a:bodyPr>
            <a:noAutofit/>
          </a:bodyPr>
          <a:lstStyle/>
          <a:p>
            <a:pPr>
              <a:defRPr sz="1425" b="1">
                <a:solidFill>
                  <a:srgbClr val="B64B26"/>
                </a:solidFill>
                <a:latin typeface="DejaVu Sans"/>
                <a:ea typeface="DejaVu Sans"/>
                <a:cs typeface="DejaVu Sans"/>
              </a:defRPr>
            </a:pPr>
            <a:r>
              <a:rPr sz="1425" b="1">
                <a:solidFill>
                  <a:srgbClr val="B64B26"/>
                </a:solidFill>
                <a:latin typeface="DejaVu Sans"/>
                <a:ea typeface="DejaVu Sans"/>
                <a:cs typeface="DejaVu Sans"/>
              </a:rPr>
              <a:t>OVERALL STATUS</a:t>
            </a:r>
          </a:p>
        </p:txBody>
      </p:sp>
      <p:sp>
        <p:nvSpPr>
          <p:cNvPr id="6" name="Rectangle 5">
            <a:extLst>
              <a:ext uri="{FF2B5EF4-FFF2-40B4-BE49-F238E27FC236}">
                <a16:creationId xmlns:a16="http://schemas.microsoft.com/office/drawing/2014/main" id="{00000002-0006-4000-8000-000000000000}"/>
              </a:ext>
            </a:extLst>
          </p:cNvPr>
          <p:cNvSpPr>
            <a:spLocks noGrp="1"/>
          </p:cNvSpPr>
          <p:nvPr/>
        </p:nvSpPr>
        <p:spPr>
          <a:xfrm>
            <a:off x="609600" y="2305050"/>
            <a:ext cx="5810250" cy="781050"/>
          </a:xfrm>
          <a:prstGeom prst="rect">
            <a:avLst/>
          </a:prstGeom>
          <a:noFill/>
          <a:ln w="0">
            <a:noFill/>
          </a:ln>
        </p:spPr>
        <p:txBody>
          <a:bodyPr>
            <a:noAutofit/>
          </a:bodyPr>
          <a:lstStyle/>
          <a:p>
            <a:pPr>
              <a:defRPr sz="4500" b="0">
                <a:solidFill>
                  <a:srgbClr val="B64B26"/>
                </a:solidFill>
                <a:latin typeface="Batang"/>
                <a:ea typeface="Batang"/>
                <a:cs typeface="Batang"/>
              </a:defRPr>
            </a:pPr>
            <a:r>
              <a:rPr sz="4500" b="0">
                <a:solidFill>
                  <a:srgbClr val="B64B26"/>
                </a:solidFill>
                <a:latin typeface="Batang"/>
                <a:ea typeface="Batang"/>
                <a:cs typeface="Batang"/>
              </a:rPr>
              <a:t>[Status]</a:t>
            </a:r>
          </a:p>
        </p:txBody>
      </p:sp>
      <p:sp>
        <p:nvSpPr>
          <p:cNvPr id="7" name="Rectangle 6">
            <a:extLst>
              <a:ext uri="{FF2B5EF4-FFF2-40B4-BE49-F238E27FC236}">
                <a16:creationId xmlns:a16="http://schemas.microsoft.com/office/drawing/2014/main" id="{00000002-0007-4000-8000-000000000000}"/>
              </a:ext>
            </a:extLst>
          </p:cNvPr>
          <p:cNvSpPr>
            <a:spLocks noGrp="1"/>
          </p:cNvSpPr>
          <p:nvPr/>
        </p:nvSpPr>
        <p:spPr>
          <a:xfrm>
            <a:off x="609600" y="3324225"/>
            <a:ext cx="5810250" cy="1285875"/>
          </a:xfrm>
          <a:prstGeom prst="rect">
            <a:avLst/>
          </a:prstGeom>
          <a:noFill/>
          <a:ln w="0">
            <a:noFill/>
          </a:ln>
        </p:spPr>
        <p:txBody>
          <a:bodyPr>
            <a:noAutofit/>
          </a:bodyPr>
          <a:lstStyle/>
          <a:p>
            <a:pPr>
              <a:defRPr sz="2175" b="0">
                <a:solidFill>
                  <a:srgbClr val="24211E"/>
                </a:solidFill>
                <a:latin typeface="DejaVu Sans"/>
                <a:ea typeface="DejaVu Sans"/>
                <a:cs typeface="DejaVu Sans"/>
              </a:defRPr>
            </a:pPr>
            <a:r>
              <a:rPr sz="2175" b="0">
                <a:solidFill>
                  <a:srgbClr val="24211E"/>
                </a:solidFill>
                <a:latin typeface="DejaVu Sans"/>
                <a:ea typeface="DejaVu Sans"/>
                <a:cs typeface="DejaVu Sans"/>
              </a:rPr>
              <a:t>[One-sentence summary of progress</a:t>
            </a:r>
          </a:p>
          <a:p>
            <a:pPr>
              <a:defRPr sz="2175" b="0">
                <a:solidFill>
                  <a:srgbClr val="24211E"/>
                </a:solidFill>
                <a:latin typeface="DejaVu Sans"/>
                <a:ea typeface="DejaVu Sans"/>
                <a:cs typeface="DejaVu Sans"/>
              </a:defRPr>
            </a:pPr>
            <a:r>
              <a:rPr sz="2175" b="0">
                <a:solidFill>
                  <a:srgbClr val="24211E"/>
                </a:solidFill>
                <a:latin typeface="DejaVu Sans"/>
                <a:ea typeface="DejaVu Sans"/>
                <a:cs typeface="DejaVu Sans"/>
              </a:rPr>
              <a:t>and what it means for stakeholders]</a:t>
            </a:r>
          </a:p>
        </p:txBody>
      </p:sp>
      <p:sp>
        <p:nvSpPr>
          <p:cNvPr id="8" name="Rectangle 7">
            <a:extLst>
              <a:ext uri="{FF2B5EF4-FFF2-40B4-BE49-F238E27FC236}">
                <a16:creationId xmlns:a16="http://schemas.microsoft.com/office/drawing/2014/main" id="{00000002-0008-4000-8000-000000000000}"/>
              </a:ext>
            </a:extLst>
          </p:cNvPr>
          <p:cNvSpPr>
            <a:spLocks noGrp="1"/>
          </p:cNvSpPr>
          <p:nvPr/>
        </p:nvSpPr>
        <p:spPr>
          <a:xfrm>
            <a:off x="609600" y="5391150"/>
            <a:ext cx="6191250" cy="323850"/>
          </a:xfrm>
          <a:prstGeom prst="rect">
            <a:avLst/>
          </a:prstGeom>
          <a:noFill/>
          <a:ln w="0">
            <a:noFill/>
          </a:ln>
        </p:spPr>
        <p:txBody>
          <a:bodyPr>
            <a:noAutofit/>
          </a:bodyPr>
          <a:lstStyle/>
          <a:p>
            <a:pPr>
              <a:defRPr sz="1425" b="0">
                <a:solidFill>
                  <a:srgbClr val="6C6259"/>
                </a:solidFill>
                <a:latin typeface="DejaVu Sans"/>
                <a:ea typeface="DejaVu Sans"/>
                <a:cs typeface="DejaVu Sans"/>
              </a:defRPr>
            </a:pPr>
            <a:r>
              <a:rPr sz="1425" b="0">
                <a:solidFill>
                  <a:srgbClr val="6C6259"/>
                </a:solidFill>
                <a:latin typeface="DejaVu Sans"/>
                <a:ea typeface="DejaVu Sans"/>
                <a:cs typeface="DejaVu Sans"/>
              </a:rPr>
              <a:t>Status options: on track, at risk, delayed</a:t>
            </a:r>
          </a:p>
        </p:txBody>
      </p:sp>
      <p:sp>
        <p:nvSpPr>
          <p:cNvPr id="9" name="Rectangle 8">
            <a:extLst>
              <a:ext uri="{FF2B5EF4-FFF2-40B4-BE49-F238E27FC236}">
                <a16:creationId xmlns:a16="http://schemas.microsoft.com/office/drawing/2014/main" id="{00000002-0009-4000-8000-000000000000}"/>
              </a:ext>
            </a:extLst>
          </p:cNvPr>
          <p:cNvSpPr>
            <a:spLocks noGrp="1"/>
          </p:cNvSpPr>
          <p:nvPr/>
        </p:nvSpPr>
        <p:spPr>
          <a:xfrm>
            <a:off x="7524750" y="1828800"/>
            <a:ext cx="4057650" cy="304800"/>
          </a:xfrm>
          <a:prstGeom prst="rect">
            <a:avLst/>
          </a:prstGeom>
          <a:noFill/>
          <a:ln w="0">
            <a:noFill/>
          </a:ln>
        </p:spPr>
        <p:txBody>
          <a:bodyPr>
            <a:noAutofit/>
          </a:bodyPr>
          <a:lstStyle/>
          <a:p>
            <a:pPr>
              <a:defRPr sz="1425" b="1">
                <a:solidFill>
                  <a:srgbClr val="B64B26"/>
                </a:solidFill>
                <a:latin typeface="DejaVu Sans"/>
                <a:ea typeface="DejaVu Sans"/>
                <a:cs typeface="DejaVu Sans"/>
              </a:defRPr>
            </a:pPr>
            <a:r>
              <a:rPr sz="1425" b="1">
                <a:solidFill>
                  <a:srgbClr val="B64B26"/>
                </a:solidFill>
                <a:latin typeface="DejaVu Sans"/>
                <a:ea typeface="DejaVu Sans"/>
                <a:cs typeface="DejaVu Sans"/>
              </a:rPr>
              <a:t>TARGET LAUNCH</a:t>
            </a:r>
          </a:p>
        </p:txBody>
      </p:sp>
      <p:sp>
        <p:nvSpPr>
          <p:cNvPr id="10" name="Rectangle 9">
            <a:extLst>
              <a:ext uri="{FF2B5EF4-FFF2-40B4-BE49-F238E27FC236}">
                <a16:creationId xmlns:a16="http://schemas.microsoft.com/office/drawing/2014/main" id="{00000002-000A-4000-8000-000000000000}"/>
              </a:ext>
            </a:extLst>
          </p:cNvPr>
          <p:cNvSpPr>
            <a:spLocks noGrp="1"/>
          </p:cNvSpPr>
          <p:nvPr/>
        </p:nvSpPr>
        <p:spPr>
          <a:xfrm>
            <a:off x="7524750" y="2305050"/>
            <a:ext cx="4057650" cy="581025"/>
          </a:xfrm>
          <a:prstGeom prst="rect">
            <a:avLst/>
          </a:prstGeom>
          <a:noFill/>
          <a:ln w="0">
            <a:noFill/>
          </a:ln>
        </p:spPr>
        <p:txBody>
          <a:bodyPr>
            <a:noAutofit/>
          </a:bodyPr>
          <a:lstStyle/>
          <a:p>
            <a:pPr>
              <a:defRPr sz="2550" b="0">
                <a:solidFill>
                  <a:srgbClr val="24211E"/>
                </a:solidFill>
                <a:latin typeface="Batang"/>
                <a:ea typeface="Batang"/>
                <a:cs typeface="Batang"/>
              </a:defRPr>
            </a:pPr>
            <a:r>
              <a:rPr sz="2550" b="0">
                <a:solidFill>
                  <a:srgbClr val="24211E"/>
                </a:solidFill>
                <a:latin typeface="Batang"/>
                <a:ea typeface="Batang"/>
                <a:cs typeface="Batang"/>
              </a:rPr>
              <a:t>[Date / window]</a:t>
            </a:r>
          </a:p>
        </p:txBody>
      </p:sp>
      <p:sp>
        <p:nvSpPr>
          <p:cNvPr id="11" name="Rectangle 10">
            <a:extLst>
              <a:ext uri="{FF2B5EF4-FFF2-40B4-BE49-F238E27FC236}">
                <a16:creationId xmlns:a16="http://schemas.microsoft.com/office/drawing/2014/main" id="{00000002-000B-4000-8000-000000000000}"/>
              </a:ext>
            </a:extLst>
          </p:cNvPr>
          <p:cNvSpPr>
            <a:spLocks noGrp="1"/>
          </p:cNvSpPr>
          <p:nvPr/>
        </p:nvSpPr>
        <p:spPr>
          <a:xfrm>
            <a:off x="7524750" y="2981325"/>
            <a:ext cx="4057650" cy="419100"/>
          </a:xfrm>
          <a:prstGeom prst="rect">
            <a:avLst/>
          </a:prstGeom>
          <a:noFill/>
          <a:ln w="0">
            <a:noFill/>
          </a:ln>
        </p:spPr>
        <p:txBody>
          <a:bodyPr>
            <a:noAutofit/>
          </a:bodyPr>
          <a:lstStyle/>
          <a:p>
            <a:pPr>
              <a:defRPr sz="1725" b="0">
                <a:solidFill>
                  <a:srgbClr val="6C6259"/>
                </a:solidFill>
                <a:latin typeface="DejaVu Sans"/>
                <a:ea typeface="DejaVu Sans"/>
                <a:cs typeface="DejaVu Sans"/>
              </a:defRPr>
            </a:pPr>
            <a:r>
              <a:rPr sz="1725" b="0">
                <a:solidFill>
                  <a:srgbClr val="6C6259"/>
                </a:solidFill>
                <a:latin typeface="DejaVu Sans"/>
                <a:ea typeface="DejaVu Sans"/>
                <a:cs typeface="DejaVu Sans"/>
              </a:rPr>
              <a:t>[Confirmed or provisional]</a:t>
            </a:r>
          </a:p>
        </p:txBody>
      </p:sp>
      <p:sp>
        <p:nvSpPr>
          <p:cNvPr id="12" name="Rectangle 11">
            <a:extLst>
              <a:ext uri="{FF2B5EF4-FFF2-40B4-BE49-F238E27FC236}">
                <a16:creationId xmlns:a16="http://schemas.microsoft.com/office/drawing/2014/main" id="{00000002-000C-4000-8000-000000000000}"/>
              </a:ext>
            </a:extLst>
          </p:cNvPr>
          <p:cNvSpPr>
            <a:spLocks noGrp="1"/>
          </p:cNvSpPr>
          <p:nvPr/>
        </p:nvSpPr>
        <p:spPr>
          <a:xfrm>
            <a:off x="7524750" y="3695700"/>
            <a:ext cx="4057650" cy="14288"/>
          </a:xfrm>
          <a:prstGeom prst="rect">
            <a:avLst/>
          </a:prstGeom>
          <a:solidFill>
            <a:srgbClr val="D7CABC"/>
          </a:solidFill>
          <a:ln w="0">
            <a:noFill/>
          </a:ln>
        </p:spPr>
        <p:txBody>
          <a:bodyPr/>
          <a:lstStyle/>
          <a:p>
            <a:endParaRPr lang="it-IT"/>
          </a:p>
        </p:txBody>
      </p:sp>
      <p:sp>
        <p:nvSpPr>
          <p:cNvPr id="13" name="Rectangle 12">
            <a:extLst>
              <a:ext uri="{FF2B5EF4-FFF2-40B4-BE49-F238E27FC236}">
                <a16:creationId xmlns:a16="http://schemas.microsoft.com/office/drawing/2014/main" id="{00000002-000D-4000-8000-000000000000}"/>
              </a:ext>
            </a:extLst>
          </p:cNvPr>
          <p:cNvSpPr>
            <a:spLocks noGrp="1"/>
          </p:cNvSpPr>
          <p:nvPr/>
        </p:nvSpPr>
        <p:spPr>
          <a:xfrm>
            <a:off x="7524750" y="4029075"/>
            <a:ext cx="4057650" cy="314325"/>
          </a:xfrm>
          <a:prstGeom prst="rect">
            <a:avLst/>
          </a:prstGeom>
          <a:noFill/>
          <a:ln w="0">
            <a:noFill/>
          </a:ln>
        </p:spPr>
        <p:txBody>
          <a:bodyPr>
            <a:noAutofit/>
          </a:bodyPr>
          <a:lstStyle/>
          <a:p>
            <a:pPr>
              <a:defRPr sz="1425" b="1">
                <a:solidFill>
                  <a:srgbClr val="B64B26"/>
                </a:solidFill>
                <a:latin typeface="DejaVu Sans"/>
                <a:ea typeface="DejaVu Sans"/>
                <a:cs typeface="DejaVu Sans"/>
              </a:defRPr>
            </a:pPr>
            <a:r>
              <a:rPr sz="1425" b="1">
                <a:solidFill>
                  <a:srgbClr val="B64B26"/>
                </a:solidFill>
                <a:latin typeface="DejaVu Sans"/>
                <a:ea typeface="DejaVu Sans"/>
                <a:cs typeface="DejaVu Sans"/>
              </a:rPr>
              <a:t>SINCE THE LAST UPDATE</a:t>
            </a:r>
          </a:p>
        </p:txBody>
      </p:sp>
      <p:sp>
        <p:nvSpPr>
          <p:cNvPr id="14" name="Rectangle 13">
            <a:extLst>
              <a:ext uri="{FF2B5EF4-FFF2-40B4-BE49-F238E27FC236}">
                <a16:creationId xmlns:a16="http://schemas.microsoft.com/office/drawing/2014/main" id="{00000002-000E-4000-8000-000000000000}"/>
              </a:ext>
            </a:extLst>
          </p:cNvPr>
          <p:cNvSpPr>
            <a:spLocks noGrp="1"/>
          </p:cNvSpPr>
          <p:nvPr/>
        </p:nvSpPr>
        <p:spPr>
          <a:xfrm>
            <a:off x="7524750" y="4572000"/>
            <a:ext cx="4057650" cy="1038225"/>
          </a:xfrm>
          <a:prstGeom prst="rect">
            <a:avLst/>
          </a:prstGeom>
          <a:noFill/>
          <a:ln w="0">
            <a:noFill/>
          </a:ln>
        </p:spPr>
        <p:txBody>
          <a:bodyPr>
            <a:noAutofit/>
          </a:bodyPr>
          <a:lstStyle/>
          <a:p>
            <a:pPr>
              <a:defRPr sz="2025" b="0">
                <a:solidFill>
                  <a:srgbClr val="24211E"/>
                </a:solidFill>
                <a:latin typeface="DejaVu Sans"/>
                <a:ea typeface="DejaVu Sans"/>
                <a:cs typeface="DejaVu Sans"/>
              </a:defRPr>
            </a:pPr>
            <a:r>
              <a:rPr sz="2025" b="0">
                <a:solidFill>
                  <a:srgbClr val="24211E"/>
                </a:solidFill>
                <a:latin typeface="DejaVu Sans"/>
                <a:ea typeface="DejaVu Sans"/>
                <a:cs typeface="DejaVu Sans"/>
              </a:rPr>
              <a:t>[Most important change</a:t>
            </a:r>
          </a:p>
          <a:p>
            <a:pPr>
              <a:defRPr sz="2025" b="0">
                <a:solidFill>
                  <a:srgbClr val="24211E"/>
                </a:solidFill>
                <a:latin typeface="DejaVu Sans"/>
                <a:ea typeface="DejaVu Sans"/>
                <a:cs typeface="DejaVu Sans"/>
              </a:defRPr>
            </a:pPr>
            <a:r>
              <a:rPr sz="2025" b="0">
                <a:solidFill>
                  <a:srgbClr val="24211E"/>
                </a:solidFill>
                <a:latin typeface="DejaVu Sans"/>
                <a:ea typeface="DejaVu Sans"/>
                <a:cs typeface="DejaVu Sans"/>
              </a:rPr>
              <a:t>and its impact]</a:t>
            </a:r>
          </a:p>
        </p:txBody>
      </p:sp>
    </p:spTree>
    <p:extLst>
      <p:ext uri="{BB962C8B-B14F-4D97-AF65-F5344CB8AC3E}">
        <p14:creationId xmlns:p14="http://schemas.microsoft.com/office/powerpoint/2010/main" val="200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1E8"/>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0000003-0001-4000-8000-000000000000}"/>
              </a:ext>
            </a:extLst>
          </p:cNvPr>
          <p:cNvSpPr>
            <a:spLocks noGrp="1"/>
          </p:cNvSpPr>
          <p:nvPr/>
        </p:nvSpPr>
        <p:spPr>
          <a:xfrm>
            <a:off x="609600" y="533400"/>
            <a:ext cx="10972800" cy="742950"/>
          </a:xfrm>
          <a:prstGeom prst="rect">
            <a:avLst/>
          </a:prstGeom>
          <a:noFill/>
          <a:ln w="0">
            <a:noFill/>
          </a:ln>
        </p:spPr>
        <p:txBody>
          <a:bodyPr>
            <a:noAutofit/>
          </a:bodyPr>
          <a:lstStyle/>
          <a:p>
            <a:pPr>
              <a:defRPr sz="3600" b="0">
                <a:solidFill>
                  <a:srgbClr val="24211E"/>
                </a:solidFill>
                <a:latin typeface="Batang"/>
                <a:ea typeface="Batang"/>
                <a:cs typeface="Batang"/>
              </a:defRPr>
            </a:pPr>
            <a:r>
              <a:rPr sz="3600" b="0">
                <a:solidFill>
                  <a:srgbClr val="24211E"/>
                </a:solidFill>
                <a:latin typeface="Batang"/>
                <a:ea typeface="Batang"/>
                <a:cs typeface="Batang"/>
              </a:rPr>
              <a:t>What will change</a:t>
            </a:r>
          </a:p>
        </p:txBody>
      </p:sp>
      <p:sp>
        <p:nvSpPr>
          <p:cNvPr id="2" name="Rectangle 1">
            <a:extLst>
              <a:ext uri="{FF2B5EF4-FFF2-40B4-BE49-F238E27FC236}">
                <a16:creationId xmlns:a16="http://schemas.microsoft.com/office/drawing/2014/main" id="{00000003-0002-4000-8000-000000000000}"/>
              </a:ext>
            </a:extLst>
          </p:cNvPr>
          <p:cNvSpPr>
            <a:spLocks noGrp="1"/>
          </p:cNvSpPr>
          <p:nvPr/>
        </p:nvSpPr>
        <p:spPr>
          <a:xfrm>
            <a:off x="609600" y="6257925"/>
            <a:ext cx="10972800" cy="14288"/>
          </a:xfrm>
          <a:prstGeom prst="rect">
            <a:avLst/>
          </a:prstGeom>
          <a:solidFill>
            <a:srgbClr val="D7CABC"/>
          </a:solidFill>
          <a:ln w="0">
            <a:noFill/>
          </a:ln>
        </p:spPr>
        <p:txBody>
          <a:bodyPr/>
          <a:lstStyle/>
          <a:p>
            <a:endParaRPr lang="it-IT"/>
          </a:p>
        </p:txBody>
      </p:sp>
      <p:sp>
        <p:nvSpPr>
          <p:cNvPr id="3" name="Rectangle 2">
            <a:extLst>
              <a:ext uri="{FF2B5EF4-FFF2-40B4-BE49-F238E27FC236}">
                <a16:creationId xmlns:a16="http://schemas.microsoft.com/office/drawing/2014/main" id="{00000003-0003-4000-8000-000000000000}"/>
              </a:ext>
            </a:extLst>
          </p:cNvPr>
          <p:cNvSpPr>
            <a:spLocks noGrp="1"/>
          </p:cNvSpPr>
          <p:nvPr/>
        </p:nvSpPr>
        <p:spPr>
          <a:xfrm>
            <a:off x="609600" y="6448425"/>
            <a:ext cx="9048750" cy="219075"/>
          </a:xfrm>
          <a:prstGeom prst="rect">
            <a:avLst/>
          </a:prstGeom>
          <a:noFill/>
          <a:ln w="0">
            <a:noFill/>
          </a:ln>
        </p:spPr>
        <p:txBody>
          <a:bodyPr>
            <a:noAutofit/>
          </a:bodyPr>
          <a:lstStyle/>
          <a:p>
            <a:pPr>
              <a:defRPr sz="1125" b="0">
                <a:solidFill>
                  <a:srgbClr val="6C6259"/>
                </a:solidFill>
                <a:latin typeface="DejaVu Sans"/>
                <a:ea typeface="DejaVu Sans"/>
                <a:cs typeface="DejaVu Sans"/>
              </a:defRPr>
            </a:pPr>
            <a:r>
              <a:rPr sz="1125" b="0">
                <a:solidFill>
                  <a:srgbClr val="6C6259"/>
                </a:solidFill>
                <a:latin typeface="DejaVu Sans"/>
                <a:ea typeface="DejaVu Sans"/>
                <a:cs typeface="DejaVu Sans"/>
              </a:rPr>
              <a:t>STATUS TEMPLATE  /  [Website name]</a:t>
            </a:r>
          </a:p>
        </p:txBody>
      </p:sp>
      <p:sp>
        <p:nvSpPr>
          <p:cNvPr id="4" name="Rectangle 3">
            <a:extLst>
              <a:ext uri="{FF2B5EF4-FFF2-40B4-BE49-F238E27FC236}">
                <a16:creationId xmlns:a16="http://schemas.microsoft.com/office/drawing/2014/main" id="{00000003-0004-4000-8000-000000000000}"/>
              </a:ext>
            </a:extLst>
          </p:cNvPr>
          <p:cNvSpPr>
            <a:spLocks noGrp="1"/>
          </p:cNvSpPr>
          <p:nvPr/>
        </p:nvSpPr>
        <p:spPr>
          <a:xfrm>
            <a:off x="11144250" y="6438900"/>
            <a:ext cx="438150" cy="238125"/>
          </a:xfrm>
          <a:prstGeom prst="rect">
            <a:avLst/>
          </a:prstGeom>
          <a:noFill/>
          <a:ln w="0">
            <a:noFill/>
          </a:ln>
        </p:spPr>
        <p:txBody>
          <a:bodyPr>
            <a:noAutofit/>
          </a:bodyPr>
          <a:lstStyle/>
          <a:p>
            <a:pPr>
              <a:defRPr sz="1200" b="0">
                <a:solidFill>
                  <a:srgbClr val="6C6259"/>
                </a:solidFill>
                <a:latin typeface="DejaVu Sans"/>
                <a:ea typeface="DejaVu Sans"/>
                <a:cs typeface="DejaVu Sans"/>
              </a:defRPr>
            </a:pPr>
            <a:r>
              <a:rPr sz="1200" b="0">
                <a:solidFill>
                  <a:srgbClr val="6C6259"/>
                </a:solidFill>
                <a:latin typeface="DejaVu Sans"/>
                <a:ea typeface="DejaVu Sans"/>
                <a:cs typeface="DejaVu Sans"/>
              </a:rPr>
              <a:t>03</a:t>
            </a:r>
          </a:p>
        </p:txBody>
      </p:sp>
      <p:sp>
        <p:nvSpPr>
          <p:cNvPr id="5" name="Rectangle 4">
            <a:extLst>
              <a:ext uri="{FF2B5EF4-FFF2-40B4-BE49-F238E27FC236}">
                <a16:creationId xmlns:a16="http://schemas.microsoft.com/office/drawing/2014/main" id="{00000003-0005-4000-8000-000000000000}"/>
              </a:ext>
            </a:extLst>
          </p:cNvPr>
          <p:cNvSpPr>
            <a:spLocks noGrp="1"/>
          </p:cNvSpPr>
          <p:nvPr/>
        </p:nvSpPr>
        <p:spPr>
          <a:xfrm>
            <a:off x="609600" y="1781175"/>
            <a:ext cx="5067300" cy="304800"/>
          </a:xfrm>
          <a:prstGeom prst="rect">
            <a:avLst/>
          </a:prstGeom>
          <a:noFill/>
          <a:ln w="0">
            <a:noFill/>
          </a:ln>
        </p:spPr>
        <p:txBody>
          <a:bodyPr>
            <a:noAutofit/>
          </a:bodyPr>
          <a:lstStyle/>
          <a:p>
            <a:pPr>
              <a:defRPr sz="1500" b="1">
                <a:solidFill>
                  <a:srgbClr val="6C6259"/>
                </a:solidFill>
                <a:latin typeface="DejaVu Sans"/>
                <a:ea typeface="DejaVu Sans"/>
                <a:cs typeface="DejaVu Sans"/>
              </a:defRPr>
            </a:pPr>
            <a:r>
              <a:rPr sz="1500" b="1">
                <a:solidFill>
                  <a:srgbClr val="6C6259"/>
                </a:solidFill>
                <a:latin typeface="DejaVu Sans"/>
                <a:ea typeface="DejaVu Sans"/>
                <a:cs typeface="DejaVu Sans"/>
              </a:rPr>
              <a:t>CURRENT EXPERIENCE</a:t>
            </a:r>
          </a:p>
        </p:txBody>
      </p:sp>
      <p:sp>
        <p:nvSpPr>
          <p:cNvPr id="6" name="Rectangle 5">
            <a:extLst>
              <a:ext uri="{FF2B5EF4-FFF2-40B4-BE49-F238E27FC236}">
                <a16:creationId xmlns:a16="http://schemas.microsoft.com/office/drawing/2014/main" id="{00000003-0006-4000-8000-000000000000}"/>
              </a:ext>
            </a:extLst>
          </p:cNvPr>
          <p:cNvSpPr>
            <a:spLocks noGrp="1"/>
          </p:cNvSpPr>
          <p:nvPr/>
        </p:nvSpPr>
        <p:spPr>
          <a:xfrm>
            <a:off x="6419850" y="1781175"/>
            <a:ext cx="5162550" cy="304800"/>
          </a:xfrm>
          <a:prstGeom prst="rect">
            <a:avLst/>
          </a:prstGeom>
          <a:noFill/>
          <a:ln w="0">
            <a:noFill/>
          </a:ln>
        </p:spPr>
        <p:txBody>
          <a:bodyPr>
            <a:noAutofit/>
          </a:bodyPr>
          <a:lstStyle/>
          <a:p>
            <a:pPr>
              <a:defRPr sz="1500" b="1">
                <a:solidFill>
                  <a:srgbClr val="B64B26"/>
                </a:solidFill>
                <a:latin typeface="DejaVu Sans"/>
                <a:ea typeface="DejaVu Sans"/>
                <a:cs typeface="DejaVu Sans"/>
              </a:defRPr>
            </a:pPr>
            <a:r>
              <a:rPr sz="1500" b="1">
                <a:solidFill>
                  <a:srgbClr val="B64B26"/>
                </a:solidFill>
                <a:latin typeface="DejaVu Sans"/>
                <a:ea typeface="DejaVu Sans"/>
                <a:cs typeface="DejaVu Sans"/>
              </a:rPr>
              <a:t>PLANNED REDESIGN</a:t>
            </a:r>
          </a:p>
        </p:txBody>
      </p:sp>
      <p:sp>
        <p:nvSpPr>
          <p:cNvPr id="7" name="Rectangle 6">
            <a:extLst>
              <a:ext uri="{FF2B5EF4-FFF2-40B4-BE49-F238E27FC236}">
                <a16:creationId xmlns:a16="http://schemas.microsoft.com/office/drawing/2014/main" id="{00000003-0007-4000-8000-000000000000}"/>
              </a:ext>
            </a:extLst>
          </p:cNvPr>
          <p:cNvSpPr>
            <a:spLocks noGrp="1"/>
          </p:cNvSpPr>
          <p:nvPr/>
        </p:nvSpPr>
        <p:spPr>
          <a:xfrm>
            <a:off x="609600" y="2266950"/>
            <a:ext cx="5067300" cy="14288"/>
          </a:xfrm>
          <a:prstGeom prst="rect">
            <a:avLst/>
          </a:prstGeom>
          <a:solidFill>
            <a:srgbClr val="D7CABC"/>
          </a:solidFill>
          <a:ln w="0">
            <a:noFill/>
          </a:ln>
        </p:spPr>
        <p:txBody>
          <a:bodyPr/>
          <a:lstStyle/>
          <a:p>
            <a:endParaRPr lang="it-IT"/>
          </a:p>
        </p:txBody>
      </p:sp>
      <p:sp>
        <p:nvSpPr>
          <p:cNvPr id="8" name="Rectangle 7">
            <a:extLst>
              <a:ext uri="{FF2B5EF4-FFF2-40B4-BE49-F238E27FC236}">
                <a16:creationId xmlns:a16="http://schemas.microsoft.com/office/drawing/2014/main" id="{00000003-0008-4000-8000-000000000000}"/>
              </a:ext>
            </a:extLst>
          </p:cNvPr>
          <p:cNvSpPr>
            <a:spLocks noGrp="1"/>
          </p:cNvSpPr>
          <p:nvPr/>
        </p:nvSpPr>
        <p:spPr>
          <a:xfrm>
            <a:off x="6419850" y="2266950"/>
            <a:ext cx="5162550" cy="14288"/>
          </a:xfrm>
          <a:prstGeom prst="rect">
            <a:avLst/>
          </a:prstGeom>
          <a:solidFill>
            <a:srgbClr val="B64B26"/>
          </a:solidFill>
          <a:ln w="0">
            <a:noFill/>
          </a:ln>
        </p:spPr>
        <p:txBody>
          <a:bodyPr/>
          <a:lstStyle/>
          <a:p>
            <a:endParaRPr lang="it-IT"/>
          </a:p>
        </p:txBody>
      </p:sp>
      <p:sp>
        <p:nvSpPr>
          <p:cNvPr id="9" name="Rectangle 8">
            <a:extLst>
              <a:ext uri="{FF2B5EF4-FFF2-40B4-BE49-F238E27FC236}">
                <a16:creationId xmlns:a16="http://schemas.microsoft.com/office/drawing/2014/main" id="{00000003-0009-4000-8000-000000000000}"/>
              </a:ext>
            </a:extLst>
          </p:cNvPr>
          <p:cNvSpPr>
            <a:spLocks noGrp="1"/>
          </p:cNvSpPr>
          <p:nvPr/>
        </p:nvSpPr>
        <p:spPr>
          <a:xfrm>
            <a:off x="609600" y="2609850"/>
            <a:ext cx="5067300" cy="762000"/>
          </a:xfrm>
          <a:prstGeom prst="rect">
            <a:avLst/>
          </a:prstGeom>
          <a:noFill/>
          <a:ln w="0">
            <a:noFill/>
          </a:ln>
        </p:spPr>
        <p:txBody>
          <a:bodyPr>
            <a:noAutofit/>
          </a:bodyPr>
          <a:lstStyle/>
          <a:p>
            <a:pPr>
              <a:defRPr sz="2250" b="0">
                <a:solidFill>
                  <a:srgbClr val="24211E"/>
                </a:solidFill>
                <a:latin typeface="Batang"/>
                <a:ea typeface="Batang"/>
                <a:cs typeface="Batang"/>
              </a:defRPr>
            </a:pPr>
            <a:r>
              <a:rPr sz="2250" b="0">
                <a:solidFill>
                  <a:srgbClr val="24211E"/>
                </a:solidFill>
                <a:latin typeface="Batang"/>
                <a:ea typeface="Batang"/>
                <a:cs typeface="Batang"/>
              </a:rPr>
              <a:t>[Main user frustration]</a:t>
            </a:r>
          </a:p>
        </p:txBody>
      </p:sp>
      <p:sp>
        <p:nvSpPr>
          <p:cNvPr id="10" name="Rectangle 9">
            <a:extLst>
              <a:ext uri="{FF2B5EF4-FFF2-40B4-BE49-F238E27FC236}">
                <a16:creationId xmlns:a16="http://schemas.microsoft.com/office/drawing/2014/main" id="{00000003-000A-4000-8000-000000000000}"/>
              </a:ext>
            </a:extLst>
          </p:cNvPr>
          <p:cNvSpPr>
            <a:spLocks noGrp="1"/>
          </p:cNvSpPr>
          <p:nvPr/>
        </p:nvSpPr>
        <p:spPr>
          <a:xfrm>
            <a:off x="6419850" y="2609850"/>
            <a:ext cx="5162550" cy="762000"/>
          </a:xfrm>
          <a:prstGeom prst="rect">
            <a:avLst/>
          </a:prstGeom>
          <a:noFill/>
          <a:ln w="0">
            <a:noFill/>
          </a:ln>
        </p:spPr>
        <p:txBody>
          <a:bodyPr>
            <a:noAutofit/>
          </a:bodyPr>
          <a:lstStyle/>
          <a:p>
            <a:pPr>
              <a:defRPr sz="2250" b="0">
                <a:solidFill>
                  <a:srgbClr val="24211E"/>
                </a:solidFill>
                <a:latin typeface="Batang"/>
                <a:ea typeface="Batang"/>
                <a:cs typeface="Batang"/>
              </a:defRPr>
            </a:pPr>
            <a:r>
              <a:rPr sz="2250" b="0">
                <a:solidFill>
                  <a:srgbClr val="24211E"/>
                </a:solidFill>
                <a:latin typeface="Batang"/>
                <a:ea typeface="Batang"/>
                <a:cs typeface="Batang"/>
              </a:rPr>
              <a:t>[Corresponding improvement]</a:t>
            </a:r>
          </a:p>
        </p:txBody>
      </p:sp>
      <p:sp>
        <p:nvSpPr>
          <p:cNvPr id="11" name="Rectangle 10">
            <a:extLst>
              <a:ext uri="{FF2B5EF4-FFF2-40B4-BE49-F238E27FC236}">
                <a16:creationId xmlns:a16="http://schemas.microsoft.com/office/drawing/2014/main" id="{00000003-000B-4000-8000-000000000000}"/>
              </a:ext>
            </a:extLst>
          </p:cNvPr>
          <p:cNvSpPr>
            <a:spLocks noGrp="1"/>
          </p:cNvSpPr>
          <p:nvPr/>
        </p:nvSpPr>
        <p:spPr>
          <a:xfrm>
            <a:off x="609600" y="3581400"/>
            <a:ext cx="5067300" cy="876300"/>
          </a:xfrm>
          <a:prstGeom prst="rect">
            <a:avLst/>
          </a:prstGeom>
          <a:noFill/>
          <a:ln w="0">
            <a:noFill/>
          </a:ln>
        </p:spPr>
        <p:txBody>
          <a:bodyPr>
            <a:noAutofit/>
          </a:bodyPr>
          <a:lstStyle/>
          <a:p>
            <a:pPr>
              <a:defRPr sz="1950" b="0">
                <a:solidFill>
                  <a:srgbClr val="6C6259"/>
                </a:solidFill>
                <a:latin typeface="DejaVu Sans"/>
                <a:ea typeface="DejaVu Sans"/>
                <a:cs typeface="DejaVu Sans"/>
              </a:defRPr>
            </a:pPr>
            <a:r>
              <a:rPr sz="1950" b="0">
                <a:solidFill>
                  <a:srgbClr val="6C6259"/>
                </a:solidFill>
                <a:latin typeface="DejaVu Sans"/>
                <a:ea typeface="DejaVu Sans"/>
                <a:cs typeface="DejaVu Sans"/>
              </a:rPr>
              <a:t>[Page, journey or feature</a:t>
            </a:r>
          </a:p>
          <a:p>
            <a:pPr>
              <a:defRPr sz="1950" b="0">
                <a:solidFill>
                  <a:srgbClr val="6C6259"/>
                </a:solidFill>
                <a:latin typeface="DejaVu Sans"/>
                <a:ea typeface="DejaVu Sans"/>
                <a:cs typeface="DejaVu Sans"/>
              </a:defRPr>
            </a:pPr>
            <a:r>
              <a:rPr sz="1950" b="0">
                <a:solidFill>
                  <a:srgbClr val="6C6259"/>
                </a:solidFill>
                <a:latin typeface="DejaVu Sans"/>
                <a:ea typeface="DejaVu Sans"/>
                <a:cs typeface="DejaVu Sans"/>
              </a:rPr>
              <a:t>affected today]</a:t>
            </a:r>
          </a:p>
        </p:txBody>
      </p:sp>
      <p:sp>
        <p:nvSpPr>
          <p:cNvPr id="12" name="Rectangle 11">
            <a:extLst>
              <a:ext uri="{FF2B5EF4-FFF2-40B4-BE49-F238E27FC236}">
                <a16:creationId xmlns:a16="http://schemas.microsoft.com/office/drawing/2014/main" id="{00000003-000C-4000-8000-000000000000}"/>
              </a:ext>
            </a:extLst>
          </p:cNvPr>
          <p:cNvSpPr>
            <a:spLocks noGrp="1"/>
          </p:cNvSpPr>
          <p:nvPr/>
        </p:nvSpPr>
        <p:spPr>
          <a:xfrm>
            <a:off x="6419850" y="3581400"/>
            <a:ext cx="5162550" cy="876300"/>
          </a:xfrm>
          <a:prstGeom prst="rect">
            <a:avLst/>
          </a:prstGeom>
          <a:noFill/>
          <a:ln w="0">
            <a:noFill/>
          </a:ln>
        </p:spPr>
        <p:txBody>
          <a:bodyPr>
            <a:noAutofit/>
          </a:bodyPr>
          <a:lstStyle/>
          <a:p>
            <a:pPr>
              <a:defRPr sz="1950" b="0">
                <a:solidFill>
                  <a:srgbClr val="6C6259"/>
                </a:solidFill>
                <a:latin typeface="DejaVu Sans"/>
                <a:ea typeface="DejaVu Sans"/>
                <a:cs typeface="DejaVu Sans"/>
              </a:defRPr>
            </a:pPr>
            <a:r>
              <a:rPr sz="1950" b="0">
                <a:solidFill>
                  <a:srgbClr val="6C6259"/>
                </a:solidFill>
                <a:latin typeface="DejaVu Sans"/>
                <a:ea typeface="DejaVu Sans"/>
                <a:cs typeface="DejaVu Sans"/>
              </a:rPr>
              <a:t>[What users will see or do</a:t>
            </a:r>
          </a:p>
          <a:p>
            <a:pPr>
              <a:defRPr sz="1950" b="0">
                <a:solidFill>
                  <a:srgbClr val="6C6259"/>
                </a:solidFill>
                <a:latin typeface="DejaVu Sans"/>
                <a:ea typeface="DejaVu Sans"/>
                <a:cs typeface="DejaVu Sans"/>
              </a:defRPr>
            </a:pPr>
            <a:r>
              <a:rPr sz="1950" b="0">
                <a:solidFill>
                  <a:srgbClr val="6C6259"/>
                </a:solidFill>
                <a:latin typeface="DejaVu Sans"/>
                <a:ea typeface="DejaVu Sans"/>
                <a:cs typeface="DejaVu Sans"/>
              </a:rPr>
              <a:t>differently after launch]</a:t>
            </a:r>
          </a:p>
        </p:txBody>
      </p:sp>
      <p:sp>
        <p:nvSpPr>
          <p:cNvPr id="13" name="Rectangle 12">
            <a:extLst>
              <a:ext uri="{FF2B5EF4-FFF2-40B4-BE49-F238E27FC236}">
                <a16:creationId xmlns:a16="http://schemas.microsoft.com/office/drawing/2014/main" id="{00000003-000D-4000-8000-000000000000}"/>
              </a:ext>
            </a:extLst>
          </p:cNvPr>
          <p:cNvSpPr>
            <a:spLocks noGrp="1"/>
          </p:cNvSpPr>
          <p:nvPr/>
        </p:nvSpPr>
        <p:spPr>
          <a:xfrm>
            <a:off x="609600" y="4905375"/>
            <a:ext cx="10972800" cy="14288"/>
          </a:xfrm>
          <a:prstGeom prst="rect">
            <a:avLst/>
          </a:prstGeom>
          <a:solidFill>
            <a:srgbClr val="D7CABC"/>
          </a:solidFill>
          <a:ln w="0">
            <a:noFill/>
          </a:ln>
        </p:spPr>
        <p:txBody>
          <a:bodyPr/>
          <a:lstStyle/>
          <a:p>
            <a:endParaRPr lang="it-IT"/>
          </a:p>
        </p:txBody>
      </p:sp>
      <p:sp>
        <p:nvSpPr>
          <p:cNvPr id="14" name="Rectangle 13">
            <a:extLst>
              <a:ext uri="{FF2B5EF4-FFF2-40B4-BE49-F238E27FC236}">
                <a16:creationId xmlns:a16="http://schemas.microsoft.com/office/drawing/2014/main" id="{00000003-000E-4000-8000-000000000000}"/>
              </a:ext>
            </a:extLst>
          </p:cNvPr>
          <p:cNvSpPr>
            <a:spLocks noGrp="1"/>
          </p:cNvSpPr>
          <p:nvPr/>
        </p:nvSpPr>
        <p:spPr>
          <a:xfrm>
            <a:off x="609600" y="5238750"/>
            <a:ext cx="2857500" cy="304800"/>
          </a:xfrm>
          <a:prstGeom prst="rect">
            <a:avLst/>
          </a:prstGeom>
          <a:noFill/>
          <a:ln w="0">
            <a:noFill/>
          </a:ln>
        </p:spPr>
        <p:txBody>
          <a:bodyPr>
            <a:noAutofit/>
          </a:bodyPr>
          <a:lstStyle/>
          <a:p>
            <a:pPr>
              <a:defRPr sz="1425" b="1">
                <a:solidFill>
                  <a:srgbClr val="B64B26"/>
                </a:solidFill>
                <a:latin typeface="DejaVu Sans"/>
                <a:ea typeface="DejaVu Sans"/>
                <a:cs typeface="DejaVu Sans"/>
              </a:defRPr>
            </a:pPr>
            <a:r>
              <a:rPr sz="1425" b="1">
                <a:solidFill>
                  <a:srgbClr val="B64B26"/>
                </a:solidFill>
                <a:latin typeface="DejaVu Sans"/>
                <a:ea typeface="DejaVu Sans"/>
                <a:cs typeface="DejaVu Sans"/>
              </a:rPr>
              <a:t>EXPECTED BENEFIT</a:t>
            </a:r>
          </a:p>
        </p:txBody>
      </p:sp>
      <p:sp>
        <p:nvSpPr>
          <p:cNvPr id="15" name="Rectangle 14">
            <a:extLst>
              <a:ext uri="{FF2B5EF4-FFF2-40B4-BE49-F238E27FC236}">
                <a16:creationId xmlns:a16="http://schemas.microsoft.com/office/drawing/2014/main" id="{00000003-000F-4000-8000-000000000000}"/>
              </a:ext>
            </a:extLst>
          </p:cNvPr>
          <p:cNvSpPr>
            <a:spLocks noGrp="1"/>
          </p:cNvSpPr>
          <p:nvPr/>
        </p:nvSpPr>
        <p:spPr>
          <a:xfrm>
            <a:off x="3810000" y="5172075"/>
            <a:ext cx="7772400" cy="666750"/>
          </a:xfrm>
          <a:prstGeom prst="rect">
            <a:avLst/>
          </a:prstGeom>
          <a:noFill/>
          <a:ln w="0">
            <a:noFill/>
          </a:ln>
        </p:spPr>
        <p:txBody>
          <a:bodyPr>
            <a:noAutofit/>
          </a:bodyPr>
          <a:lstStyle/>
          <a:p>
            <a:pPr>
              <a:defRPr sz="2100" b="0">
                <a:solidFill>
                  <a:srgbClr val="24211E"/>
                </a:solidFill>
                <a:latin typeface="DejaVu Sans"/>
                <a:ea typeface="DejaVu Sans"/>
                <a:cs typeface="DejaVu Sans"/>
              </a:defRPr>
            </a:pPr>
            <a:r>
              <a:rPr sz="2100" b="0">
                <a:solidFill>
                  <a:srgbClr val="24211E"/>
                </a:solidFill>
                <a:latin typeface="DejaVu Sans"/>
                <a:ea typeface="DejaVu Sans"/>
                <a:cs typeface="DejaVu Sans"/>
              </a:rPr>
              <a:t>[User benefit and how we will measure it]</a:t>
            </a:r>
          </a:p>
        </p:txBody>
      </p:sp>
    </p:spTree>
    <p:extLst>
      <p:ext uri="{BB962C8B-B14F-4D97-AF65-F5344CB8AC3E}">
        <p14:creationId xmlns:p14="http://schemas.microsoft.com/office/powerpoint/2010/main" val="30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1E8"/>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0000004-0001-4000-8000-000000000000}"/>
              </a:ext>
            </a:extLst>
          </p:cNvPr>
          <p:cNvSpPr>
            <a:spLocks noGrp="1"/>
          </p:cNvSpPr>
          <p:nvPr/>
        </p:nvSpPr>
        <p:spPr>
          <a:xfrm>
            <a:off x="609600" y="533400"/>
            <a:ext cx="10972800" cy="742950"/>
          </a:xfrm>
          <a:prstGeom prst="rect">
            <a:avLst/>
          </a:prstGeom>
          <a:noFill/>
          <a:ln w="0">
            <a:noFill/>
          </a:ln>
        </p:spPr>
        <p:txBody>
          <a:bodyPr>
            <a:noAutofit/>
          </a:bodyPr>
          <a:lstStyle/>
          <a:p>
            <a:pPr>
              <a:defRPr sz="3600" b="0">
                <a:solidFill>
                  <a:srgbClr val="24211E"/>
                </a:solidFill>
                <a:latin typeface="Batang"/>
                <a:ea typeface="Batang"/>
                <a:cs typeface="Batang"/>
              </a:defRPr>
            </a:pPr>
            <a:r>
              <a:rPr sz="3600" b="0">
                <a:solidFill>
                  <a:srgbClr val="24211E"/>
                </a:solidFill>
                <a:latin typeface="Batang"/>
                <a:ea typeface="Batang"/>
                <a:cs typeface="Batang"/>
              </a:rPr>
              <a:t>Delivery progress</a:t>
            </a:r>
          </a:p>
        </p:txBody>
      </p:sp>
      <p:sp>
        <p:nvSpPr>
          <p:cNvPr id="2" name="Rectangle 1">
            <a:extLst>
              <a:ext uri="{FF2B5EF4-FFF2-40B4-BE49-F238E27FC236}">
                <a16:creationId xmlns:a16="http://schemas.microsoft.com/office/drawing/2014/main" id="{00000004-0002-4000-8000-000000000000}"/>
              </a:ext>
            </a:extLst>
          </p:cNvPr>
          <p:cNvSpPr>
            <a:spLocks noGrp="1"/>
          </p:cNvSpPr>
          <p:nvPr/>
        </p:nvSpPr>
        <p:spPr>
          <a:xfrm>
            <a:off x="609600" y="6257925"/>
            <a:ext cx="10972800" cy="14288"/>
          </a:xfrm>
          <a:prstGeom prst="rect">
            <a:avLst/>
          </a:prstGeom>
          <a:solidFill>
            <a:srgbClr val="D7CABC"/>
          </a:solidFill>
          <a:ln w="0">
            <a:noFill/>
          </a:ln>
        </p:spPr>
        <p:txBody>
          <a:bodyPr/>
          <a:lstStyle/>
          <a:p>
            <a:endParaRPr lang="it-IT"/>
          </a:p>
        </p:txBody>
      </p:sp>
      <p:sp>
        <p:nvSpPr>
          <p:cNvPr id="3" name="Rectangle 2">
            <a:extLst>
              <a:ext uri="{FF2B5EF4-FFF2-40B4-BE49-F238E27FC236}">
                <a16:creationId xmlns:a16="http://schemas.microsoft.com/office/drawing/2014/main" id="{00000004-0003-4000-8000-000000000000}"/>
              </a:ext>
            </a:extLst>
          </p:cNvPr>
          <p:cNvSpPr>
            <a:spLocks noGrp="1"/>
          </p:cNvSpPr>
          <p:nvPr/>
        </p:nvSpPr>
        <p:spPr>
          <a:xfrm>
            <a:off x="609600" y="6448425"/>
            <a:ext cx="9048750" cy="219075"/>
          </a:xfrm>
          <a:prstGeom prst="rect">
            <a:avLst/>
          </a:prstGeom>
          <a:noFill/>
          <a:ln w="0">
            <a:noFill/>
          </a:ln>
        </p:spPr>
        <p:txBody>
          <a:bodyPr>
            <a:noAutofit/>
          </a:bodyPr>
          <a:lstStyle/>
          <a:p>
            <a:pPr>
              <a:defRPr sz="1125" b="0">
                <a:solidFill>
                  <a:srgbClr val="6C6259"/>
                </a:solidFill>
                <a:latin typeface="DejaVu Sans"/>
                <a:ea typeface="DejaVu Sans"/>
                <a:cs typeface="DejaVu Sans"/>
              </a:defRPr>
            </a:pPr>
            <a:r>
              <a:rPr sz="1125" b="0">
                <a:solidFill>
                  <a:srgbClr val="6C6259"/>
                </a:solidFill>
                <a:latin typeface="DejaVu Sans"/>
                <a:ea typeface="DejaVu Sans"/>
                <a:cs typeface="DejaVu Sans"/>
              </a:rPr>
              <a:t>STATUS TEMPLATE  /  [Website name]</a:t>
            </a:r>
          </a:p>
        </p:txBody>
      </p:sp>
      <p:sp>
        <p:nvSpPr>
          <p:cNvPr id="4" name="Rectangle 3">
            <a:extLst>
              <a:ext uri="{FF2B5EF4-FFF2-40B4-BE49-F238E27FC236}">
                <a16:creationId xmlns:a16="http://schemas.microsoft.com/office/drawing/2014/main" id="{00000004-0004-4000-8000-000000000000}"/>
              </a:ext>
            </a:extLst>
          </p:cNvPr>
          <p:cNvSpPr>
            <a:spLocks noGrp="1"/>
          </p:cNvSpPr>
          <p:nvPr/>
        </p:nvSpPr>
        <p:spPr>
          <a:xfrm>
            <a:off x="11144250" y="6438900"/>
            <a:ext cx="438150" cy="238125"/>
          </a:xfrm>
          <a:prstGeom prst="rect">
            <a:avLst/>
          </a:prstGeom>
          <a:noFill/>
          <a:ln w="0">
            <a:noFill/>
          </a:ln>
        </p:spPr>
        <p:txBody>
          <a:bodyPr>
            <a:noAutofit/>
          </a:bodyPr>
          <a:lstStyle/>
          <a:p>
            <a:pPr>
              <a:defRPr sz="1200" b="0">
                <a:solidFill>
                  <a:srgbClr val="6C6259"/>
                </a:solidFill>
                <a:latin typeface="DejaVu Sans"/>
                <a:ea typeface="DejaVu Sans"/>
                <a:cs typeface="DejaVu Sans"/>
              </a:defRPr>
            </a:pPr>
            <a:r>
              <a:rPr sz="1200" b="0">
                <a:solidFill>
                  <a:srgbClr val="6C6259"/>
                </a:solidFill>
                <a:latin typeface="DejaVu Sans"/>
                <a:ea typeface="DejaVu Sans"/>
                <a:cs typeface="DejaVu Sans"/>
              </a:rPr>
              <a:t>04</a:t>
            </a:r>
          </a:p>
        </p:txBody>
      </p:sp>
      <p:sp>
        <p:nvSpPr>
          <p:cNvPr id="5" name="Rectangle 4">
            <a:extLst>
              <a:ext uri="{FF2B5EF4-FFF2-40B4-BE49-F238E27FC236}">
                <a16:creationId xmlns:a16="http://schemas.microsoft.com/office/drawing/2014/main" id="{00000004-0005-4000-8000-000000000000}"/>
              </a:ext>
            </a:extLst>
          </p:cNvPr>
          <p:cNvSpPr>
            <a:spLocks noGrp="1"/>
          </p:cNvSpPr>
          <p:nvPr/>
        </p:nvSpPr>
        <p:spPr>
          <a:xfrm>
            <a:off x="609600" y="1362075"/>
            <a:ext cx="10972800" cy="333375"/>
          </a:xfrm>
          <a:prstGeom prst="rect">
            <a:avLst/>
          </a:prstGeom>
          <a:noFill/>
          <a:ln w="0">
            <a:noFill/>
          </a:ln>
        </p:spPr>
        <p:txBody>
          <a:bodyPr>
            <a:noAutofit/>
          </a:bodyPr>
          <a:lstStyle/>
          <a:p>
            <a:pPr>
              <a:defRPr sz="1650" b="0">
                <a:solidFill>
                  <a:srgbClr val="6C6259"/>
                </a:solidFill>
                <a:latin typeface="DejaVu Sans"/>
                <a:ea typeface="DejaVu Sans"/>
                <a:cs typeface="DejaVu Sans"/>
              </a:defRPr>
            </a:pPr>
            <a:r>
              <a:rPr sz="1650" b="0">
                <a:solidFill>
                  <a:srgbClr val="6C6259"/>
                </a:solidFill>
                <a:latin typeface="DejaVu Sans"/>
                <a:ea typeface="DejaVu Sans"/>
                <a:cs typeface="DejaVu Sans"/>
              </a:rPr>
              <a:t>Suggested workstreams. Adapt these rows to your project.</a:t>
            </a:r>
          </a:p>
        </p:txBody>
      </p:sp>
      <p:graphicFrame>
        <p:nvGraphicFramePr>
          <p:cNvPr id="6" name="Table 5"/>
          <p:cNvGraphicFramePr/>
          <p:nvPr/>
        </p:nvGraphicFramePr>
        <p:xfrm>
          <a:off x="609600" y="1990725"/>
          <a:ext cx="10972800" cy="3333750"/>
        </p:xfrm>
        <a:graphic>
          <a:graphicData uri="http://schemas.openxmlformats.org/drawingml/2006/table">
            <a:tbl>
              <a:tblPr/>
              <a:tblGrid>
                <a:gridCol w="2743200">
                  <a:extLst>
                    <a:ext uri="{9D8B030D-6E8A-4147-A177-3AD203B41FA5}">
                      <a16:colId xmlns:a16="http://schemas.microsoft.com/office/drawing/2014/main" val="20000"/>
                    </a:ext>
                  </a:extLst>
                </a:gridCol>
                <a:gridCol w="17907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gridCol w="2247900">
                  <a:extLst>
                    <a:ext uri="{9D8B030D-6E8A-4147-A177-3AD203B41FA5}">
                      <a16:colId xmlns:a16="http://schemas.microsoft.com/office/drawing/2014/main" val="20003"/>
                    </a:ext>
                  </a:extLst>
                </a:gridCol>
              </a:tblGrid>
              <a:tr h="555625">
                <a:tc>
                  <a:txBody>
                    <a:bodyPr/>
                    <a:lstStyle/>
                    <a:p>
                      <a:r>
                        <a:rPr sz="1575" b="1">
                          <a:solidFill>
                            <a:srgbClr val="F6F1E8"/>
                          </a:solidFill>
                          <a:latin typeface="DejaVu Sans"/>
                          <a:ea typeface="DejaVu Sans"/>
                          <a:cs typeface="DejaVu Sans"/>
                        </a:rPr>
                        <a:t>Workstream</a:t>
                      </a:r>
                    </a:p>
                  </a:txBody>
                  <a:tcPr marL="133350" marR="114300" marT="114300" marB="95250">
                    <a:solidFill>
                      <a:srgbClr val="B64B26"/>
                    </a:solidFill>
                  </a:tcPr>
                </a:tc>
                <a:tc>
                  <a:txBody>
                    <a:bodyPr/>
                    <a:lstStyle/>
                    <a:p>
                      <a:r>
                        <a:rPr sz="1575" b="1">
                          <a:solidFill>
                            <a:srgbClr val="F6F1E8"/>
                          </a:solidFill>
                          <a:latin typeface="DejaVu Sans"/>
                          <a:ea typeface="DejaVu Sans"/>
                          <a:cs typeface="DejaVu Sans"/>
                        </a:rPr>
                        <a:t>Status</a:t>
                      </a:r>
                    </a:p>
                  </a:txBody>
                  <a:tcPr marL="133350" marR="114300" marT="114300" marB="95250">
                    <a:solidFill>
                      <a:srgbClr val="B64B26"/>
                    </a:solidFill>
                  </a:tcPr>
                </a:tc>
                <a:tc>
                  <a:txBody>
                    <a:bodyPr/>
                    <a:lstStyle/>
                    <a:p>
                      <a:r>
                        <a:rPr sz="1575" b="1">
                          <a:solidFill>
                            <a:srgbClr val="F6F1E8"/>
                          </a:solidFill>
                          <a:latin typeface="DejaVu Sans"/>
                          <a:ea typeface="DejaVu Sans"/>
                          <a:cs typeface="DejaVu Sans"/>
                        </a:rPr>
                        <a:t>Next deliverable</a:t>
                      </a:r>
                    </a:p>
                  </a:txBody>
                  <a:tcPr marL="133350" marR="114300" marT="114300" marB="95250">
                    <a:solidFill>
                      <a:srgbClr val="B64B26"/>
                    </a:solidFill>
                  </a:tcPr>
                </a:tc>
                <a:tc>
                  <a:txBody>
                    <a:bodyPr/>
                    <a:lstStyle/>
                    <a:p>
                      <a:r>
                        <a:rPr sz="1575" b="1">
                          <a:solidFill>
                            <a:srgbClr val="F6F1E8"/>
                          </a:solidFill>
                          <a:latin typeface="DejaVu Sans"/>
                          <a:ea typeface="DejaVu Sans"/>
                          <a:cs typeface="DejaVu Sans"/>
                        </a:rPr>
                        <a:t>Owner</a:t>
                      </a:r>
                    </a:p>
                  </a:txBody>
                  <a:tcPr marL="133350" marR="114300" marT="114300" marB="95250">
                    <a:solidFill>
                      <a:srgbClr val="B64B26"/>
                    </a:solidFill>
                  </a:tcPr>
                </a:tc>
                <a:extLst>
                  <a:ext uri="{0D108BD9-81ED-4DB2-BD59-A6C34878D82A}">
                    <a16:rowId xmlns:a16="http://schemas.microsoft.com/office/drawing/2014/main" val="10000"/>
                  </a:ext>
                </a:extLst>
              </a:tr>
              <a:tr h="555625">
                <a:tc>
                  <a:txBody>
                    <a:bodyPr/>
                    <a:lstStyle/>
                    <a:p>
                      <a:r>
                        <a:rPr sz="1575">
                          <a:solidFill>
                            <a:srgbClr val="24211E"/>
                          </a:solidFill>
                          <a:latin typeface="DejaVu Sans"/>
                          <a:ea typeface="DejaVu Sans"/>
                          <a:cs typeface="DejaVu Sans"/>
                        </a:rPr>
                        <a:t>Design &amp; navigation</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[Status]</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[Next deliverable]</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[Name]</a:t>
                      </a:r>
                    </a:p>
                  </a:txBody>
                  <a:tcPr marL="133350" marR="114300" marT="114300" marB="95250">
                    <a:solidFill>
                      <a:srgbClr val="F6F1E8"/>
                    </a:solidFill>
                  </a:tcPr>
                </a:tc>
                <a:extLst>
                  <a:ext uri="{0D108BD9-81ED-4DB2-BD59-A6C34878D82A}">
                    <a16:rowId xmlns:a16="http://schemas.microsoft.com/office/drawing/2014/main" val="10001"/>
                  </a:ext>
                </a:extLst>
              </a:tr>
              <a:tr h="555625">
                <a:tc>
                  <a:txBody>
                    <a:bodyPr/>
                    <a:lstStyle/>
                    <a:p>
                      <a:r>
                        <a:rPr sz="1575">
                          <a:solidFill>
                            <a:srgbClr val="24211E"/>
                          </a:solidFill>
                          <a:latin typeface="DejaVu Sans"/>
                          <a:ea typeface="DejaVu Sans"/>
                          <a:cs typeface="DejaVu Sans"/>
                        </a:rPr>
                        <a:t>Content</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[Status]</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[Next deliverable]</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[Name]</a:t>
                      </a:r>
                    </a:p>
                  </a:txBody>
                  <a:tcPr marL="133350" marR="114300" marT="114300" marB="95250">
                    <a:solidFill>
                      <a:srgbClr val="F6F1E8"/>
                    </a:solidFill>
                  </a:tcPr>
                </a:tc>
                <a:extLst>
                  <a:ext uri="{0D108BD9-81ED-4DB2-BD59-A6C34878D82A}">
                    <a16:rowId xmlns:a16="http://schemas.microsoft.com/office/drawing/2014/main" val="10002"/>
                  </a:ext>
                </a:extLst>
              </a:tr>
              <a:tr h="555625">
                <a:tc>
                  <a:txBody>
                    <a:bodyPr/>
                    <a:lstStyle/>
                    <a:p>
                      <a:r>
                        <a:rPr sz="1575">
                          <a:solidFill>
                            <a:srgbClr val="24211E"/>
                          </a:solidFill>
                          <a:latin typeface="DejaVu Sans"/>
                          <a:ea typeface="DejaVu Sans"/>
                          <a:cs typeface="DejaVu Sans"/>
                        </a:rPr>
                        <a:t>Development</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[Status]</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[Next deliverable]</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[Name]</a:t>
                      </a:r>
                    </a:p>
                  </a:txBody>
                  <a:tcPr marL="133350" marR="114300" marT="114300" marB="95250">
                    <a:solidFill>
                      <a:srgbClr val="F6F1E8"/>
                    </a:solidFill>
                  </a:tcPr>
                </a:tc>
                <a:extLst>
                  <a:ext uri="{0D108BD9-81ED-4DB2-BD59-A6C34878D82A}">
                    <a16:rowId xmlns:a16="http://schemas.microsoft.com/office/drawing/2014/main" val="10003"/>
                  </a:ext>
                </a:extLst>
              </a:tr>
              <a:tr h="555625">
                <a:tc>
                  <a:txBody>
                    <a:bodyPr/>
                    <a:lstStyle/>
                    <a:p>
                      <a:r>
                        <a:rPr sz="1575">
                          <a:solidFill>
                            <a:srgbClr val="24211E"/>
                          </a:solidFill>
                          <a:latin typeface="DejaVu Sans"/>
                          <a:ea typeface="DejaVu Sans"/>
                          <a:cs typeface="DejaVu Sans"/>
                        </a:rPr>
                        <a:t>Testing &amp; accessibility</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[Status]</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[Next deliverable]</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[Name]</a:t>
                      </a:r>
                    </a:p>
                  </a:txBody>
                  <a:tcPr marL="133350" marR="114300" marT="114300" marB="95250">
                    <a:solidFill>
                      <a:srgbClr val="F6F1E8"/>
                    </a:solidFill>
                  </a:tcPr>
                </a:tc>
                <a:extLst>
                  <a:ext uri="{0D108BD9-81ED-4DB2-BD59-A6C34878D82A}">
                    <a16:rowId xmlns:a16="http://schemas.microsoft.com/office/drawing/2014/main" val="10004"/>
                  </a:ext>
                </a:extLst>
              </a:tr>
              <a:tr h="555625">
                <a:tc>
                  <a:txBody>
                    <a:bodyPr/>
                    <a:lstStyle/>
                    <a:p>
                      <a:r>
                        <a:rPr sz="1575">
                          <a:solidFill>
                            <a:srgbClr val="24211E"/>
                          </a:solidFill>
                          <a:latin typeface="DejaVu Sans"/>
                          <a:ea typeface="DejaVu Sans"/>
                          <a:cs typeface="DejaVu Sans"/>
                        </a:rPr>
                        <a:t>Launch readiness</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[Status]</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[Next deliverable]</a:t>
                      </a:r>
                    </a:p>
                  </a:txBody>
                  <a:tcPr marL="133350" marR="114300" marT="114300" marB="95250">
                    <a:solidFill>
                      <a:srgbClr val="F6F1E8"/>
                    </a:solidFill>
                  </a:tcPr>
                </a:tc>
                <a:tc>
                  <a:txBody>
                    <a:bodyPr/>
                    <a:lstStyle/>
                    <a:p>
                      <a:r>
                        <a:rPr sz="1575">
                          <a:solidFill>
                            <a:srgbClr val="24211E"/>
                          </a:solidFill>
                          <a:latin typeface="DejaVu Sans"/>
                          <a:ea typeface="DejaVu Sans"/>
                          <a:cs typeface="DejaVu Sans"/>
                        </a:rPr>
                        <a:t>[Name]</a:t>
                      </a:r>
                    </a:p>
                  </a:txBody>
                  <a:tcPr marL="133350" marR="114300" marT="114300" marB="95250">
                    <a:solidFill>
                      <a:srgbClr val="F6F1E8"/>
                    </a:solidFill>
                  </a:tcPr>
                </a:tc>
                <a:extLst>
                  <a:ext uri="{0D108BD9-81ED-4DB2-BD59-A6C34878D82A}">
                    <a16:rowId xmlns:a16="http://schemas.microsoft.com/office/drawing/2014/main" val="10005"/>
                  </a:ext>
                </a:extLst>
              </a:tr>
            </a:tbl>
          </a:graphicData>
        </a:graphic>
      </p:graphicFrame>
      <p:sp>
        <p:nvSpPr>
          <p:cNvPr id="7" name="Rectangle 6">
            <a:extLst>
              <a:ext uri="{FF2B5EF4-FFF2-40B4-BE49-F238E27FC236}">
                <a16:creationId xmlns:a16="http://schemas.microsoft.com/office/drawing/2014/main" id="{00000004-0006-4000-8000-000000000000}"/>
              </a:ext>
            </a:extLst>
          </p:cNvPr>
          <p:cNvSpPr>
            <a:spLocks noGrp="1"/>
          </p:cNvSpPr>
          <p:nvPr/>
        </p:nvSpPr>
        <p:spPr>
          <a:xfrm>
            <a:off x="609600" y="5591175"/>
            <a:ext cx="10972800" cy="428625"/>
          </a:xfrm>
          <a:prstGeom prst="rect">
            <a:avLst/>
          </a:prstGeom>
          <a:noFill/>
          <a:ln w="0">
            <a:noFill/>
          </a:ln>
        </p:spPr>
        <p:txBody>
          <a:bodyPr>
            <a:noAutofit/>
          </a:bodyPr>
          <a:lstStyle/>
          <a:p>
            <a:pPr>
              <a:defRPr sz="1800" b="0">
                <a:solidFill>
                  <a:srgbClr val="B64B26"/>
                </a:solidFill>
                <a:latin typeface="DejaVu Sans"/>
                <a:ea typeface="DejaVu Sans"/>
                <a:cs typeface="DejaVu Sans"/>
              </a:defRPr>
            </a:pPr>
            <a:r>
              <a:rPr sz="1800" b="0">
                <a:solidFill>
                  <a:srgbClr val="B64B26"/>
                </a:solidFill>
                <a:latin typeface="DejaVu Sans"/>
                <a:ea typeface="DejaVu Sans"/>
                <a:cs typeface="DejaVu Sans"/>
              </a:rPr>
              <a:t>[Key delivery achievement or dependency to highlight]</a:t>
            </a:r>
          </a:p>
        </p:txBody>
      </p:sp>
    </p:spTree>
    <p:extLst>
      <p:ext uri="{BB962C8B-B14F-4D97-AF65-F5344CB8AC3E}">
        <p14:creationId xmlns:p14="http://schemas.microsoft.com/office/powerpoint/2010/main" val="400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1E8"/>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0000005-0001-4000-8000-000000000000}"/>
              </a:ext>
            </a:extLst>
          </p:cNvPr>
          <p:cNvSpPr>
            <a:spLocks noGrp="1"/>
          </p:cNvSpPr>
          <p:nvPr/>
        </p:nvSpPr>
        <p:spPr>
          <a:xfrm>
            <a:off x="609600" y="533400"/>
            <a:ext cx="10972800" cy="742950"/>
          </a:xfrm>
          <a:prstGeom prst="rect">
            <a:avLst/>
          </a:prstGeom>
          <a:noFill/>
          <a:ln w="0">
            <a:noFill/>
          </a:ln>
        </p:spPr>
        <p:txBody>
          <a:bodyPr>
            <a:noAutofit/>
          </a:bodyPr>
          <a:lstStyle/>
          <a:p>
            <a:pPr>
              <a:defRPr sz="3600" b="0">
                <a:solidFill>
                  <a:srgbClr val="24211E"/>
                </a:solidFill>
                <a:latin typeface="Batang"/>
                <a:ea typeface="Batang"/>
                <a:cs typeface="Batang"/>
              </a:defRPr>
            </a:pPr>
            <a:r>
              <a:rPr sz="3600" b="0">
                <a:solidFill>
                  <a:srgbClr val="24211E"/>
                </a:solidFill>
                <a:latin typeface="Batang"/>
                <a:ea typeface="Batang"/>
                <a:cs typeface="Batang"/>
              </a:rPr>
              <a:t>Launch milestones</a:t>
            </a:r>
          </a:p>
        </p:txBody>
      </p:sp>
      <p:sp>
        <p:nvSpPr>
          <p:cNvPr id="2" name="Rectangle 1">
            <a:extLst>
              <a:ext uri="{FF2B5EF4-FFF2-40B4-BE49-F238E27FC236}">
                <a16:creationId xmlns:a16="http://schemas.microsoft.com/office/drawing/2014/main" id="{00000005-0002-4000-8000-000000000000}"/>
              </a:ext>
            </a:extLst>
          </p:cNvPr>
          <p:cNvSpPr>
            <a:spLocks noGrp="1"/>
          </p:cNvSpPr>
          <p:nvPr/>
        </p:nvSpPr>
        <p:spPr>
          <a:xfrm>
            <a:off x="609600" y="6257925"/>
            <a:ext cx="10972800" cy="14288"/>
          </a:xfrm>
          <a:prstGeom prst="rect">
            <a:avLst/>
          </a:prstGeom>
          <a:solidFill>
            <a:srgbClr val="D7CABC"/>
          </a:solidFill>
          <a:ln w="0">
            <a:noFill/>
          </a:ln>
        </p:spPr>
        <p:txBody>
          <a:bodyPr/>
          <a:lstStyle/>
          <a:p>
            <a:endParaRPr lang="it-IT"/>
          </a:p>
        </p:txBody>
      </p:sp>
      <p:sp>
        <p:nvSpPr>
          <p:cNvPr id="3" name="Rectangle 2">
            <a:extLst>
              <a:ext uri="{FF2B5EF4-FFF2-40B4-BE49-F238E27FC236}">
                <a16:creationId xmlns:a16="http://schemas.microsoft.com/office/drawing/2014/main" id="{00000005-0003-4000-8000-000000000000}"/>
              </a:ext>
            </a:extLst>
          </p:cNvPr>
          <p:cNvSpPr>
            <a:spLocks noGrp="1"/>
          </p:cNvSpPr>
          <p:nvPr/>
        </p:nvSpPr>
        <p:spPr>
          <a:xfrm>
            <a:off x="609600" y="6448425"/>
            <a:ext cx="9048750" cy="219075"/>
          </a:xfrm>
          <a:prstGeom prst="rect">
            <a:avLst/>
          </a:prstGeom>
          <a:noFill/>
          <a:ln w="0">
            <a:noFill/>
          </a:ln>
        </p:spPr>
        <p:txBody>
          <a:bodyPr>
            <a:noAutofit/>
          </a:bodyPr>
          <a:lstStyle/>
          <a:p>
            <a:pPr>
              <a:defRPr sz="1125" b="0">
                <a:solidFill>
                  <a:srgbClr val="6C6259"/>
                </a:solidFill>
                <a:latin typeface="DejaVu Sans"/>
                <a:ea typeface="DejaVu Sans"/>
                <a:cs typeface="DejaVu Sans"/>
              </a:defRPr>
            </a:pPr>
            <a:r>
              <a:rPr sz="1125" b="0">
                <a:solidFill>
                  <a:srgbClr val="6C6259"/>
                </a:solidFill>
                <a:latin typeface="DejaVu Sans"/>
                <a:ea typeface="DejaVu Sans"/>
                <a:cs typeface="DejaVu Sans"/>
              </a:rPr>
              <a:t>STATUS TEMPLATE  /  [Website name]</a:t>
            </a:r>
          </a:p>
        </p:txBody>
      </p:sp>
      <p:sp>
        <p:nvSpPr>
          <p:cNvPr id="4" name="Rectangle 3">
            <a:extLst>
              <a:ext uri="{FF2B5EF4-FFF2-40B4-BE49-F238E27FC236}">
                <a16:creationId xmlns:a16="http://schemas.microsoft.com/office/drawing/2014/main" id="{00000005-0004-4000-8000-000000000000}"/>
              </a:ext>
            </a:extLst>
          </p:cNvPr>
          <p:cNvSpPr>
            <a:spLocks noGrp="1"/>
          </p:cNvSpPr>
          <p:nvPr/>
        </p:nvSpPr>
        <p:spPr>
          <a:xfrm>
            <a:off x="11144250" y="6438900"/>
            <a:ext cx="438150" cy="238125"/>
          </a:xfrm>
          <a:prstGeom prst="rect">
            <a:avLst/>
          </a:prstGeom>
          <a:noFill/>
          <a:ln w="0">
            <a:noFill/>
          </a:ln>
        </p:spPr>
        <p:txBody>
          <a:bodyPr>
            <a:noAutofit/>
          </a:bodyPr>
          <a:lstStyle/>
          <a:p>
            <a:pPr>
              <a:defRPr sz="1200" b="0">
                <a:solidFill>
                  <a:srgbClr val="6C6259"/>
                </a:solidFill>
                <a:latin typeface="DejaVu Sans"/>
                <a:ea typeface="DejaVu Sans"/>
                <a:cs typeface="DejaVu Sans"/>
              </a:defRPr>
            </a:pPr>
            <a:r>
              <a:rPr sz="1200" b="0">
                <a:solidFill>
                  <a:srgbClr val="6C6259"/>
                </a:solidFill>
                <a:latin typeface="DejaVu Sans"/>
                <a:ea typeface="DejaVu Sans"/>
                <a:cs typeface="DejaVu Sans"/>
              </a:rPr>
              <a:t>05</a:t>
            </a:r>
          </a:p>
        </p:txBody>
      </p:sp>
      <p:sp>
        <p:nvSpPr>
          <p:cNvPr id="5" name="Rectangle 4">
            <a:extLst>
              <a:ext uri="{FF2B5EF4-FFF2-40B4-BE49-F238E27FC236}">
                <a16:creationId xmlns:a16="http://schemas.microsoft.com/office/drawing/2014/main" id="{00000005-0005-4000-8000-000000000000}"/>
              </a:ext>
            </a:extLst>
          </p:cNvPr>
          <p:cNvSpPr>
            <a:spLocks noGrp="1"/>
          </p:cNvSpPr>
          <p:nvPr/>
        </p:nvSpPr>
        <p:spPr>
          <a:xfrm>
            <a:off x="609600" y="1381125"/>
            <a:ext cx="10972800" cy="381000"/>
          </a:xfrm>
          <a:prstGeom prst="rect">
            <a:avLst/>
          </a:prstGeom>
          <a:noFill/>
          <a:ln w="0">
            <a:noFill/>
          </a:ln>
        </p:spPr>
        <p:txBody>
          <a:bodyPr>
            <a:noAutofit/>
          </a:bodyPr>
          <a:lstStyle/>
          <a:p>
            <a:pPr>
              <a:defRPr sz="1650" b="0">
                <a:solidFill>
                  <a:srgbClr val="6C6259"/>
                </a:solidFill>
                <a:latin typeface="DejaVu Sans"/>
                <a:ea typeface="DejaVu Sans"/>
                <a:cs typeface="DejaVu Sans"/>
              </a:defRPr>
            </a:pPr>
            <a:r>
              <a:rPr sz="1650" b="0">
                <a:solidFill>
                  <a:srgbClr val="6C6259"/>
                </a:solidFill>
                <a:latin typeface="DejaVu Sans"/>
                <a:ea typeface="DejaVu Sans"/>
                <a:cs typeface="DejaVu Sans"/>
              </a:rPr>
              <a:t>Suggested checkpoints. Replace labels and dates with the agreed plan.</a:t>
            </a:r>
          </a:p>
        </p:txBody>
      </p:sp>
      <p:sp>
        <p:nvSpPr>
          <p:cNvPr id="6" name="Rectangle 5">
            <a:extLst>
              <a:ext uri="{FF2B5EF4-FFF2-40B4-BE49-F238E27FC236}">
                <a16:creationId xmlns:a16="http://schemas.microsoft.com/office/drawing/2014/main" id="{00000005-0006-4000-8000-000000000000}"/>
              </a:ext>
            </a:extLst>
          </p:cNvPr>
          <p:cNvSpPr>
            <a:spLocks noGrp="1"/>
          </p:cNvSpPr>
          <p:nvPr/>
        </p:nvSpPr>
        <p:spPr>
          <a:xfrm>
            <a:off x="609600" y="3105150"/>
            <a:ext cx="10972800" cy="14288"/>
          </a:xfrm>
          <a:prstGeom prst="rect">
            <a:avLst/>
          </a:prstGeom>
          <a:solidFill>
            <a:srgbClr val="B64B26"/>
          </a:solidFill>
          <a:ln w="0">
            <a:noFill/>
          </a:ln>
        </p:spPr>
        <p:txBody>
          <a:bodyPr/>
          <a:lstStyle/>
          <a:p>
            <a:endParaRPr lang="it-IT"/>
          </a:p>
        </p:txBody>
      </p:sp>
      <p:sp>
        <p:nvSpPr>
          <p:cNvPr id="7" name="Rectangle 6">
            <a:extLst>
              <a:ext uri="{FF2B5EF4-FFF2-40B4-BE49-F238E27FC236}">
                <a16:creationId xmlns:a16="http://schemas.microsoft.com/office/drawing/2014/main" id="{00000005-0007-4000-8000-000000000000}"/>
              </a:ext>
            </a:extLst>
          </p:cNvPr>
          <p:cNvSpPr>
            <a:spLocks noGrp="1"/>
          </p:cNvSpPr>
          <p:nvPr/>
        </p:nvSpPr>
        <p:spPr>
          <a:xfrm>
            <a:off x="609600" y="2219325"/>
            <a:ext cx="2514600" cy="609600"/>
          </a:xfrm>
          <a:prstGeom prst="rect">
            <a:avLst/>
          </a:prstGeom>
          <a:noFill/>
          <a:ln w="0">
            <a:noFill/>
          </a:ln>
        </p:spPr>
        <p:txBody>
          <a:bodyPr>
            <a:noAutofit/>
          </a:bodyPr>
          <a:lstStyle/>
          <a:p>
            <a:pPr>
              <a:defRPr sz="3000" b="0">
                <a:solidFill>
                  <a:srgbClr val="B64B26"/>
                </a:solidFill>
                <a:latin typeface="Batang"/>
                <a:ea typeface="Batang"/>
                <a:cs typeface="Batang"/>
              </a:defRPr>
            </a:pPr>
            <a:r>
              <a:rPr sz="3000" b="0">
                <a:solidFill>
                  <a:srgbClr val="B64B26"/>
                </a:solidFill>
                <a:latin typeface="Batang"/>
                <a:ea typeface="Batang"/>
                <a:cs typeface="Batang"/>
              </a:rPr>
              <a:t>[Date]</a:t>
            </a:r>
          </a:p>
        </p:txBody>
      </p:sp>
      <p:sp>
        <p:nvSpPr>
          <p:cNvPr id="8" name="Rectangle 7">
            <a:extLst>
              <a:ext uri="{FF2B5EF4-FFF2-40B4-BE49-F238E27FC236}">
                <a16:creationId xmlns:a16="http://schemas.microsoft.com/office/drawing/2014/main" id="{00000005-0008-4000-8000-000000000000}"/>
              </a:ext>
            </a:extLst>
          </p:cNvPr>
          <p:cNvSpPr>
            <a:spLocks noGrp="1"/>
          </p:cNvSpPr>
          <p:nvPr/>
        </p:nvSpPr>
        <p:spPr>
          <a:xfrm>
            <a:off x="609600" y="3409950"/>
            <a:ext cx="2514600" cy="752475"/>
          </a:xfrm>
          <a:prstGeom prst="rect">
            <a:avLst/>
          </a:prstGeom>
          <a:noFill/>
          <a:ln w="0">
            <a:noFill/>
          </a:ln>
        </p:spPr>
        <p:txBody>
          <a:bodyPr>
            <a:noAutofit/>
          </a:bodyPr>
          <a:lstStyle/>
          <a:p>
            <a:pPr>
              <a:defRPr sz="2025" b="0">
                <a:solidFill>
                  <a:srgbClr val="24211E"/>
                </a:solidFill>
                <a:latin typeface="Batang"/>
                <a:ea typeface="Batang"/>
                <a:cs typeface="Batang"/>
              </a:defRPr>
            </a:pPr>
            <a:r>
              <a:rPr sz="2025" b="0">
                <a:solidFill>
                  <a:srgbClr val="24211E"/>
                </a:solidFill>
                <a:latin typeface="Batang"/>
                <a:ea typeface="Batang"/>
                <a:cs typeface="Batang"/>
              </a:rPr>
              <a:t>Design approval</a:t>
            </a:r>
          </a:p>
        </p:txBody>
      </p:sp>
      <p:sp>
        <p:nvSpPr>
          <p:cNvPr id="9" name="Rectangle 8">
            <a:extLst>
              <a:ext uri="{FF2B5EF4-FFF2-40B4-BE49-F238E27FC236}">
                <a16:creationId xmlns:a16="http://schemas.microsoft.com/office/drawing/2014/main" id="{00000005-0009-4000-8000-000000000000}"/>
              </a:ext>
            </a:extLst>
          </p:cNvPr>
          <p:cNvSpPr>
            <a:spLocks noGrp="1"/>
          </p:cNvSpPr>
          <p:nvPr/>
        </p:nvSpPr>
        <p:spPr>
          <a:xfrm>
            <a:off x="609600" y="4276725"/>
            <a:ext cx="2514600" cy="666750"/>
          </a:xfrm>
          <a:prstGeom prst="rect">
            <a:avLst/>
          </a:prstGeom>
          <a:noFill/>
          <a:ln w="0">
            <a:noFill/>
          </a:ln>
        </p:spPr>
        <p:txBody>
          <a:bodyPr>
            <a:noAutofit/>
          </a:bodyPr>
          <a:lstStyle/>
          <a:p>
            <a:pPr>
              <a:defRPr sz="1650" b="0">
                <a:solidFill>
                  <a:srgbClr val="6C6259"/>
                </a:solidFill>
                <a:latin typeface="DejaVu Sans"/>
                <a:ea typeface="DejaVu Sans"/>
                <a:cs typeface="DejaVu Sans"/>
              </a:defRPr>
            </a:pPr>
            <a:r>
              <a:rPr sz="1650" b="0">
                <a:solidFill>
                  <a:srgbClr val="6C6259"/>
                </a:solidFill>
                <a:latin typeface="DejaVu Sans"/>
                <a:ea typeface="DejaVu Sans"/>
                <a:cs typeface="DejaVu Sans"/>
              </a:rPr>
              <a:t>[Approval owner]</a:t>
            </a:r>
          </a:p>
        </p:txBody>
      </p:sp>
      <p:sp>
        <p:nvSpPr>
          <p:cNvPr id="10" name="Rectangle 9">
            <a:extLst>
              <a:ext uri="{FF2B5EF4-FFF2-40B4-BE49-F238E27FC236}">
                <a16:creationId xmlns:a16="http://schemas.microsoft.com/office/drawing/2014/main" id="{00000005-000A-4000-8000-000000000000}"/>
              </a:ext>
            </a:extLst>
          </p:cNvPr>
          <p:cNvSpPr>
            <a:spLocks noGrp="1"/>
          </p:cNvSpPr>
          <p:nvPr/>
        </p:nvSpPr>
        <p:spPr>
          <a:xfrm>
            <a:off x="3429000" y="2219325"/>
            <a:ext cx="2514600" cy="609600"/>
          </a:xfrm>
          <a:prstGeom prst="rect">
            <a:avLst/>
          </a:prstGeom>
          <a:noFill/>
          <a:ln w="0">
            <a:noFill/>
          </a:ln>
        </p:spPr>
        <p:txBody>
          <a:bodyPr>
            <a:noAutofit/>
          </a:bodyPr>
          <a:lstStyle/>
          <a:p>
            <a:pPr>
              <a:defRPr sz="3000" b="0">
                <a:solidFill>
                  <a:srgbClr val="B64B26"/>
                </a:solidFill>
                <a:latin typeface="Batang"/>
                <a:ea typeface="Batang"/>
                <a:cs typeface="Batang"/>
              </a:defRPr>
            </a:pPr>
            <a:r>
              <a:rPr sz="3000" b="0">
                <a:solidFill>
                  <a:srgbClr val="B64B26"/>
                </a:solidFill>
                <a:latin typeface="Batang"/>
                <a:ea typeface="Batang"/>
                <a:cs typeface="Batang"/>
              </a:rPr>
              <a:t>[Date]</a:t>
            </a:r>
          </a:p>
        </p:txBody>
      </p:sp>
      <p:sp>
        <p:nvSpPr>
          <p:cNvPr id="11" name="Rectangle 10">
            <a:extLst>
              <a:ext uri="{FF2B5EF4-FFF2-40B4-BE49-F238E27FC236}">
                <a16:creationId xmlns:a16="http://schemas.microsoft.com/office/drawing/2014/main" id="{00000005-000B-4000-8000-000000000000}"/>
              </a:ext>
            </a:extLst>
          </p:cNvPr>
          <p:cNvSpPr>
            <a:spLocks noGrp="1"/>
          </p:cNvSpPr>
          <p:nvPr/>
        </p:nvSpPr>
        <p:spPr>
          <a:xfrm>
            <a:off x="3429000" y="3409950"/>
            <a:ext cx="2514600" cy="752475"/>
          </a:xfrm>
          <a:prstGeom prst="rect">
            <a:avLst/>
          </a:prstGeom>
          <a:noFill/>
          <a:ln w="0">
            <a:noFill/>
          </a:ln>
        </p:spPr>
        <p:txBody>
          <a:bodyPr>
            <a:noAutofit/>
          </a:bodyPr>
          <a:lstStyle/>
          <a:p>
            <a:pPr>
              <a:defRPr sz="2025" b="0">
                <a:solidFill>
                  <a:srgbClr val="24211E"/>
                </a:solidFill>
                <a:latin typeface="Batang"/>
                <a:ea typeface="Batang"/>
                <a:cs typeface="Batang"/>
              </a:defRPr>
            </a:pPr>
            <a:r>
              <a:rPr sz="2025" b="0">
                <a:solidFill>
                  <a:srgbClr val="24211E"/>
                </a:solidFill>
                <a:latin typeface="Batang"/>
                <a:ea typeface="Batang"/>
                <a:cs typeface="Batang"/>
              </a:rPr>
              <a:t>Build complete</a:t>
            </a:r>
          </a:p>
        </p:txBody>
      </p:sp>
      <p:sp>
        <p:nvSpPr>
          <p:cNvPr id="12" name="Rectangle 11">
            <a:extLst>
              <a:ext uri="{FF2B5EF4-FFF2-40B4-BE49-F238E27FC236}">
                <a16:creationId xmlns:a16="http://schemas.microsoft.com/office/drawing/2014/main" id="{00000005-000C-4000-8000-000000000000}"/>
              </a:ext>
            </a:extLst>
          </p:cNvPr>
          <p:cNvSpPr>
            <a:spLocks noGrp="1"/>
          </p:cNvSpPr>
          <p:nvPr/>
        </p:nvSpPr>
        <p:spPr>
          <a:xfrm>
            <a:off x="3429000" y="4276725"/>
            <a:ext cx="2514600" cy="666750"/>
          </a:xfrm>
          <a:prstGeom prst="rect">
            <a:avLst/>
          </a:prstGeom>
          <a:noFill/>
          <a:ln w="0">
            <a:noFill/>
          </a:ln>
        </p:spPr>
        <p:txBody>
          <a:bodyPr>
            <a:noAutofit/>
          </a:bodyPr>
          <a:lstStyle/>
          <a:p>
            <a:pPr>
              <a:defRPr sz="1650" b="0">
                <a:solidFill>
                  <a:srgbClr val="6C6259"/>
                </a:solidFill>
                <a:latin typeface="DejaVu Sans"/>
                <a:ea typeface="DejaVu Sans"/>
                <a:cs typeface="DejaVu Sans"/>
              </a:defRPr>
            </a:pPr>
            <a:r>
              <a:rPr sz="1650" b="0">
                <a:solidFill>
                  <a:srgbClr val="6C6259"/>
                </a:solidFill>
                <a:latin typeface="DejaVu Sans"/>
                <a:ea typeface="DejaVu Sans"/>
                <a:cs typeface="DejaVu Sans"/>
              </a:rPr>
              <a:t>[Acceptance check]</a:t>
            </a:r>
          </a:p>
        </p:txBody>
      </p:sp>
      <p:sp>
        <p:nvSpPr>
          <p:cNvPr id="13" name="Rectangle 12">
            <a:extLst>
              <a:ext uri="{FF2B5EF4-FFF2-40B4-BE49-F238E27FC236}">
                <a16:creationId xmlns:a16="http://schemas.microsoft.com/office/drawing/2014/main" id="{00000005-000D-4000-8000-000000000000}"/>
              </a:ext>
            </a:extLst>
          </p:cNvPr>
          <p:cNvSpPr>
            <a:spLocks noGrp="1"/>
          </p:cNvSpPr>
          <p:nvPr/>
        </p:nvSpPr>
        <p:spPr>
          <a:xfrm>
            <a:off x="6248400" y="2219325"/>
            <a:ext cx="2514600" cy="609600"/>
          </a:xfrm>
          <a:prstGeom prst="rect">
            <a:avLst/>
          </a:prstGeom>
          <a:noFill/>
          <a:ln w="0">
            <a:noFill/>
          </a:ln>
        </p:spPr>
        <p:txBody>
          <a:bodyPr>
            <a:noAutofit/>
          </a:bodyPr>
          <a:lstStyle/>
          <a:p>
            <a:pPr>
              <a:defRPr sz="3000" b="0">
                <a:solidFill>
                  <a:srgbClr val="B64B26"/>
                </a:solidFill>
                <a:latin typeface="Batang"/>
                <a:ea typeface="Batang"/>
                <a:cs typeface="Batang"/>
              </a:defRPr>
            </a:pPr>
            <a:r>
              <a:rPr sz="3000" b="0">
                <a:solidFill>
                  <a:srgbClr val="B64B26"/>
                </a:solidFill>
                <a:latin typeface="Batang"/>
                <a:ea typeface="Batang"/>
                <a:cs typeface="Batang"/>
              </a:rPr>
              <a:t>[Date]</a:t>
            </a:r>
          </a:p>
        </p:txBody>
      </p:sp>
      <p:sp>
        <p:nvSpPr>
          <p:cNvPr id="14" name="Rectangle 13">
            <a:extLst>
              <a:ext uri="{FF2B5EF4-FFF2-40B4-BE49-F238E27FC236}">
                <a16:creationId xmlns:a16="http://schemas.microsoft.com/office/drawing/2014/main" id="{00000005-000E-4000-8000-000000000000}"/>
              </a:ext>
            </a:extLst>
          </p:cNvPr>
          <p:cNvSpPr>
            <a:spLocks noGrp="1"/>
          </p:cNvSpPr>
          <p:nvPr/>
        </p:nvSpPr>
        <p:spPr>
          <a:xfrm>
            <a:off x="6248400" y="3409950"/>
            <a:ext cx="2514600" cy="752475"/>
          </a:xfrm>
          <a:prstGeom prst="rect">
            <a:avLst/>
          </a:prstGeom>
          <a:noFill/>
          <a:ln w="0">
            <a:noFill/>
          </a:ln>
        </p:spPr>
        <p:txBody>
          <a:bodyPr>
            <a:noAutofit/>
          </a:bodyPr>
          <a:lstStyle/>
          <a:p>
            <a:pPr>
              <a:defRPr sz="2025" b="0">
                <a:solidFill>
                  <a:srgbClr val="24211E"/>
                </a:solidFill>
                <a:latin typeface="Batang"/>
                <a:ea typeface="Batang"/>
                <a:cs typeface="Batang"/>
              </a:defRPr>
            </a:pPr>
            <a:r>
              <a:rPr sz="2025" b="0">
                <a:solidFill>
                  <a:srgbClr val="24211E"/>
                </a:solidFill>
                <a:latin typeface="Batang"/>
                <a:ea typeface="Batang"/>
                <a:cs typeface="Batang"/>
              </a:rPr>
              <a:t>Testing sign-off</a:t>
            </a:r>
          </a:p>
        </p:txBody>
      </p:sp>
      <p:sp>
        <p:nvSpPr>
          <p:cNvPr id="15" name="Rectangle 14">
            <a:extLst>
              <a:ext uri="{FF2B5EF4-FFF2-40B4-BE49-F238E27FC236}">
                <a16:creationId xmlns:a16="http://schemas.microsoft.com/office/drawing/2014/main" id="{00000005-000F-4000-8000-000000000000}"/>
              </a:ext>
            </a:extLst>
          </p:cNvPr>
          <p:cNvSpPr>
            <a:spLocks noGrp="1"/>
          </p:cNvSpPr>
          <p:nvPr/>
        </p:nvSpPr>
        <p:spPr>
          <a:xfrm>
            <a:off x="6248400" y="4276725"/>
            <a:ext cx="2514600" cy="666750"/>
          </a:xfrm>
          <a:prstGeom prst="rect">
            <a:avLst/>
          </a:prstGeom>
          <a:noFill/>
          <a:ln w="0">
            <a:noFill/>
          </a:ln>
        </p:spPr>
        <p:txBody>
          <a:bodyPr>
            <a:noAutofit/>
          </a:bodyPr>
          <a:lstStyle/>
          <a:p>
            <a:pPr>
              <a:defRPr sz="1650" b="0">
                <a:solidFill>
                  <a:srgbClr val="6C6259"/>
                </a:solidFill>
                <a:latin typeface="DejaVu Sans"/>
                <a:ea typeface="DejaVu Sans"/>
                <a:cs typeface="DejaVu Sans"/>
              </a:defRPr>
            </a:pPr>
            <a:r>
              <a:rPr sz="1650" b="0">
                <a:solidFill>
                  <a:srgbClr val="6C6259"/>
                </a:solidFill>
                <a:latin typeface="DejaVu Sans"/>
                <a:ea typeface="DejaVu Sans"/>
                <a:cs typeface="DejaVu Sans"/>
              </a:rPr>
              <a:t>[Open issues]</a:t>
            </a:r>
          </a:p>
        </p:txBody>
      </p:sp>
      <p:sp>
        <p:nvSpPr>
          <p:cNvPr id="16" name="Rectangle 15">
            <a:extLst>
              <a:ext uri="{FF2B5EF4-FFF2-40B4-BE49-F238E27FC236}">
                <a16:creationId xmlns:a16="http://schemas.microsoft.com/office/drawing/2014/main" id="{00000005-0010-4000-8000-000000000000}"/>
              </a:ext>
            </a:extLst>
          </p:cNvPr>
          <p:cNvSpPr>
            <a:spLocks noGrp="1"/>
          </p:cNvSpPr>
          <p:nvPr/>
        </p:nvSpPr>
        <p:spPr>
          <a:xfrm>
            <a:off x="9067800" y="2219325"/>
            <a:ext cx="2514600" cy="609600"/>
          </a:xfrm>
          <a:prstGeom prst="rect">
            <a:avLst/>
          </a:prstGeom>
          <a:noFill/>
          <a:ln w="0">
            <a:noFill/>
          </a:ln>
        </p:spPr>
        <p:txBody>
          <a:bodyPr>
            <a:noAutofit/>
          </a:bodyPr>
          <a:lstStyle/>
          <a:p>
            <a:pPr>
              <a:defRPr sz="3000" b="0">
                <a:solidFill>
                  <a:srgbClr val="B64B26"/>
                </a:solidFill>
                <a:latin typeface="Batang"/>
                <a:ea typeface="Batang"/>
                <a:cs typeface="Batang"/>
              </a:defRPr>
            </a:pPr>
            <a:r>
              <a:rPr sz="3000" b="0">
                <a:solidFill>
                  <a:srgbClr val="B64B26"/>
                </a:solidFill>
                <a:latin typeface="Batang"/>
                <a:ea typeface="Batang"/>
                <a:cs typeface="Batang"/>
              </a:rPr>
              <a:t>[Date]</a:t>
            </a:r>
          </a:p>
        </p:txBody>
      </p:sp>
      <p:sp>
        <p:nvSpPr>
          <p:cNvPr id="17" name="Rectangle 16">
            <a:extLst>
              <a:ext uri="{FF2B5EF4-FFF2-40B4-BE49-F238E27FC236}">
                <a16:creationId xmlns:a16="http://schemas.microsoft.com/office/drawing/2014/main" id="{00000005-0011-4000-8000-000000000000}"/>
              </a:ext>
            </a:extLst>
          </p:cNvPr>
          <p:cNvSpPr>
            <a:spLocks noGrp="1"/>
          </p:cNvSpPr>
          <p:nvPr/>
        </p:nvSpPr>
        <p:spPr>
          <a:xfrm>
            <a:off x="9067800" y="3409950"/>
            <a:ext cx="2514600" cy="752475"/>
          </a:xfrm>
          <a:prstGeom prst="rect">
            <a:avLst/>
          </a:prstGeom>
          <a:noFill/>
          <a:ln w="0">
            <a:noFill/>
          </a:ln>
        </p:spPr>
        <p:txBody>
          <a:bodyPr>
            <a:noAutofit/>
          </a:bodyPr>
          <a:lstStyle/>
          <a:p>
            <a:pPr>
              <a:defRPr sz="2025" b="0">
                <a:solidFill>
                  <a:srgbClr val="24211E"/>
                </a:solidFill>
                <a:latin typeface="Batang"/>
                <a:ea typeface="Batang"/>
                <a:cs typeface="Batang"/>
              </a:defRPr>
            </a:pPr>
            <a:r>
              <a:rPr sz="2025" b="0">
                <a:solidFill>
                  <a:srgbClr val="24211E"/>
                </a:solidFill>
                <a:latin typeface="Batang"/>
                <a:ea typeface="Batang"/>
                <a:cs typeface="Batang"/>
              </a:rPr>
              <a:t>Launch</a:t>
            </a:r>
          </a:p>
        </p:txBody>
      </p:sp>
      <p:sp>
        <p:nvSpPr>
          <p:cNvPr id="18" name="Rectangle 17">
            <a:extLst>
              <a:ext uri="{FF2B5EF4-FFF2-40B4-BE49-F238E27FC236}">
                <a16:creationId xmlns:a16="http://schemas.microsoft.com/office/drawing/2014/main" id="{00000005-0012-4000-8000-000000000000}"/>
              </a:ext>
            </a:extLst>
          </p:cNvPr>
          <p:cNvSpPr>
            <a:spLocks noGrp="1"/>
          </p:cNvSpPr>
          <p:nvPr/>
        </p:nvSpPr>
        <p:spPr>
          <a:xfrm>
            <a:off x="9067800" y="4276725"/>
            <a:ext cx="2514600" cy="666750"/>
          </a:xfrm>
          <a:prstGeom prst="rect">
            <a:avLst/>
          </a:prstGeom>
          <a:noFill/>
          <a:ln w="0">
            <a:noFill/>
          </a:ln>
        </p:spPr>
        <p:txBody>
          <a:bodyPr>
            <a:noAutofit/>
          </a:bodyPr>
          <a:lstStyle/>
          <a:p>
            <a:pPr>
              <a:defRPr sz="1650" b="0">
                <a:solidFill>
                  <a:srgbClr val="6C6259"/>
                </a:solidFill>
                <a:latin typeface="DejaVu Sans"/>
                <a:ea typeface="DejaVu Sans"/>
                <a:cs typeface="DejaVu Sans"/>
              </a:defRPr>
            </a:pPr>
            <a:r>
              <a:rPr sz="1650" b="0">
                <a:solidFill>
                  <a:srgbClr val="6C6259"/>
                </a:solidFill>
                <a:latin typeface="DejaVu Sans"/>
                <a:ea typeface="DejaVu Sans"/>
                <a:cs typeface="DejaVu Sans"/>
              </a:rPr>
              <a:t>[Readiness owner]</a:t>
            </a:r>
          </a:p>
        </p:txBody>
      </p:sp>
      <p:sp>
        <p:nvSpPr>
          <p:cNvPr id="19" name="Rectangle 18">
            <a:extLst>
              <a:ext uri="{FF2B5EF4-FFF2-40B4-BE49-F238E27FC236}">
                <a16:creationId xmlns:a16="http://schemas.microsoft.com/office/drawing/2014/main" id="{00000005-0013-4000-8000-000000000000}"/>
              </a:ext>
            </a:extLst>
          </p:cNvPr>
          <p:cNvSpPr>
            <a:spLocks noGrp="1"/>
          </p:cNvSpPr>
          <p:nvPr/>
        </p:nvSpPr>
        <p:spPr>
          <a:xfrm>
            <a:off x="609600" y="5400675"/>
            <a:ext cx="3048000" cy="285750"/>
          </a:xfrm>
          <a:prstGeom prst="rect">
            <a:avLst/>
          </a:prstGeom>
          <a:noFill/>
          <a:ln w="0">
            <a:noFill/>
          </a:ln>
        </p:spPr>
        <p:txBody>
          <a:bodyPr>
            <a:noAutofit/>
          </a:bodyPr>
          <a:lstStyle/>
          <a:p>
            <a:pPr>
              <a:defRPr sz="1350" b="1">
                <a:solidFill>
                  <a:srgbClr val="B64B26"/>
                </a:solidFill>
                <a:latin typeface="DejaVu Sans"/>
                <a:ea typeface="DejaVu Sans"/>
                <a:cs typeface="DejaVu Sans"/>
              </a:defRPr>
            </a:pPr>
            <a:r>
              <a:rPr sz="1350" b="1">
                <a:solidFill>
                  <a:srgbClr val="B64B26"/>
                </a:solidFill>
                <a:latin typeface="DejaVu Sans"/>
                <a:ea typeface="DejaVu Sans"/>
                <a:cs typeface="DejaVu Sans"/>
              </a:rPr>
              <a:t>LAUNCH DEPENDENCY</a:t>
            </a:r>
          </a:p>
        </p:txBody>
      </p:sp>
      <p:sp>
        <p:nvSpPr>
          <p:cNvPr id="20" name="Rectangle 19">
            <a:extLst>
              <a:ext uri="{FF2B5EF4-FFF2-40B4-BE49-F238E27FC236}">
                <a16:creationId xmlns:a16="http://schemas.microsoft.com/office/drawing/2014/main" id="{00000005-0014-4000-8000-000000000000}"/>
              </a:ext>
            </a:extLst>
          </p:cNvPr>
          <p:cNvSpPr>
            <a:spLocks noGrp="1"/>
          </p:cNvSpPr>
          <p:nvPr/>
        </p:nvSpPr>
        <p:spPr>
          <a:xfrm>
            <a:off x="3876675" y="5295900"/>
            <a:ext cx="7705725" cy="657225"/>
          </a:xfrm>
          <a:prstGeom prst="rect">
            <a:avLst/>
          </a:prstGeom>
          <a:noFill/>
          <a:ln w="0">
            <a:noFill/>
          </a:ln>
        </p:spPr>
        <p:txBody>
          <a:bodyPr>
            <a:noAutofit/>
          </a:bodyPr>
          <a:lstStyle/>
          <a:p>
            <a:pPr>
              <a:defRPr sz="1875" b="0">
                <a:solidFill>
                  <a:srgbClr val="24211E"/>
                </a:solidFill>
                <a:latin typeface="DejaVu Sans"/>
                <a:ea typeface="DejaVu Sans"/>
                <a:cs typeface="DejaVu Sans"/>
              </a:defRPr>
            </a:pPr>
            <a:r>
              <a:rPr sz="1875" b="0">
                <a:solidFill>
                  <a:srgbClr val="24211E"/>
                </a:solidFill>
                <a:latin typeface="DejaVu Sans"/>
                <a:ea typeface="DejaVu Sans"/>
                <a:cs typeface="DejaVu Sans"/>
              </a:rPr>
              <a:t>[Condition to meet before confirming the launch date]</a:t>
            </a:r>
          </a:p>
        </p:txBody>
      </p:sp>
    </p:spTree>
    <p:extLst>
      <p:ext uri="{BB962C8B-B14F-4D97-AF65-F5344CB8AC3E}">
        <p14:creationId xmlns:p14="http://schemas.microsoft.com/office/powerpoint/2010/main" val="500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4211E"/>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000006-0001-4000-8000-000000000000}"/>
              </a:ext>
            </a:extLst>
          </p:cNvPr>
          <p:cNvSpPr>
            <a:spLocks noGrp="1"/>
          </p:cNvSpPr>
          <p:nvPr/>
        </p:nvSpPr>
        <p:spPr>
          <a:xfrm>
            <a:off x="609600" y="533400"/>
            <a:ext cx="10972800" cy="742950"/>
          </a:xfrm>
          <a:prstGeom prst="rect">
            <a:avLst/>
          </a:prstGeom>
          <a:noFill/>
          <a:ln w="0">
            <a:noFill/>
          </a:ln>
        </p:spPr>
        <p:txBody>
          <a:bodyPr>
            <a:noAutofit/>
          </a:bodyPr>
          <a:lstStyle/>
          <a:p>
            <a:pPr>
              <a:defRPr sz="3600" b="0">
                <a:solidFill>
                  <a:srgbClr val="F6F1E8"/>
                </a:solidFill>
                <a:latin typeface="Batang"/>
                <a:ea typeface="Batang"/>
                <a:cs typeface="Batang"/>
              </a:defRPr>
            </a:pPr>
            <a:r>
              <a:rPr sz="3600" b="0">
                <a:solidFill>
                  <a:srgbClr val="F6F1E8"/>
                </a:solidFill>
                <a:latin typeface="Batang"/>
                <a:ea typeface="Batang"/>
                <a:cs typeface="Batang"/>
              </a:rPr>
              <a:t>Next steps and stakeholder input</a:t>
            </a:r>
          </a:p>
        </p:txBody>
      </p:sp>
      <p:sp>
        <p:nvSpPr>
          <p:cNvPr id="2" name="Rectangle 1">
            <a:extLst>
              <a:ext uri="{FF2B5EF4-FFF2-40B4-BE49-F238E27FC236}">
                <a16:creationId xmlns:a16="http://schemas.microsoft.com/office/drawing/2014/main" id="{00000006-0002-4000-8000-000000000000}"/>
              </a:ext>
            </a:extLst>
          </p:cNvPr>
          <p:cNvSpPr>
            <a:spLocks noGrp="1"/>
          </p:cNvSpPr>
          <p:nvPr/>
        </p:nvSpPr>
        <p:spPr>
          <a:xfrm>
            <a:off x="609600" y="6257925"/>
            <a:ext cx="10972800" cy="14288"/>
          </a:xfrm>
          <a:prstGeom prst="rect">
            <a:avLst/>
          </a:prstGeom>
          <a:solidFill>
            <a:srgbClr val="60564D"/>
          </a:solidFill>
          <a:ln w="0">
            <a:noFill/>
          </a:ln>
        </p:spPr>
        <p:txBody>
          <a:bodyPr/>
          <a:lstStyle/>
          <a:p>
            <a:endParaRPr lang="it-IT"/>
          </a:p>
        </p:txBody>
      </p:sp>
      <p:sp>
        <p:nvSpPr>
          <p:cNvPr id="3" name="Rectangle 2">
            <a:extLst>
              <a:ext uri="{FF2B5EF4-FFF2-40B4-BE49-F238E27FC236}">
                <a16:creationId xmlns:a16="http://schemas.microsoft.com/office/drawing/2014/main" id="{00000006-0003-4000-8000-000000000000}"/>
              </a:ext>
            </a:extLst>
          </p:cNvPr>
          <p:cNvSpPr>
            <a:spLocks noGrp="1"/>
          </p:cNvSpPr>
          <p:nvPr/>
        </p:nvSpPr>
        <p:spPr>
          <a:xfrm>
            <a:off x="609600" y="6448425"/>
            <a:ext cx="9048750" cy="219075"/>
          </a:xfrm>
          <a:prstGeom prst="rect">
            <a:avLst/>
          </a:prstGeom>
          <a:noFill/>
          <a:ln w="0">
            <a:noFill/>
          </a:ln>
        </p:spPr>
        <p:txBody>
          <a:bodyPr>
            <a:noAutofit/>
          </a:bodyPr>
          <a:lstStyle/>
          <a:p>
            <a:pPr>
              <a:defRPr sz="1125" b="0">
                <a:solidFill>
                  <a:srgbClr val="D7CABC"/>
                </a:solidFill>
                <a:latin typeface="DejaVu Sans"/>
                <a:ea typeface="DejaVu Sans"/>
                <a:cs typeface="DejaVu Sans"/>
              </a:defRPr>
            </a:pPr>
            <a:r>
              <a:rPr sz="1125" b="0">
                <a:solidFill>
                  <a:srgbClr val="D7CABC"/>
                </a:solidFill>
                <a:latin typeface="DejaVu Sans"/>
                <a:ea typeface="DejaVu Sans"/>
                <a:cs typeface="DejaVu Sans"/>
              </a:rPr>
              <a:t>STATUS TEMPLATE  /  [Website name]</a:t>
            </a:r>
          </a:p>
        </p:txBody>
      </p:sp>
      <p:sp>
        <p:nvSpPr>
          <p:cNvPr id="4" name="Rectangle 3">
            <a:extLst>
              <a:ext uri="{FF2B5EF4-FFF2-40B4-BE49-F238E27FC236}">
                <a16:creationId xmlns:a16="http://schemas.microsoft.com/office/drawing/2014/main" id="{00000006-0004-4000-8000-000000000000}"/>
              </a:ext>
            </a:extLst>
          </p:cNvPr>
          <p:cNvSpPr>
            <a:spLocks noGrp="1"/>
          </p:cNvSpPr>
          <p:nvPr/>
        </p:nvSpPr>
        <p:spPr>
          <a:xfrm>
            <a:off x="11144250" y="6438900"/>
            <a:ext cx="438150" cy="238125"/>
          </a:xfrm>
          <a:prstGeom prst="rect">
            <a:avLst/>
          </a:prstGeom>
          <a:noFill/>
          <a:ln w="0">
            <a:noFill/>
          </a:ln>
        </p:spPr>
        <p:txBody>
          <a:bodyPr>
            <a:noAutofit/>
          </a:bodyPr>
          <a:lstStyle/>
          <a:p>
            <a:pPr>
              <a:defRPr sz="1200" b="0">
                <a:solidFill>
                  <a:srgbClr val="D7CABC"/>
                </a:solidFill>
                <a:latin typeface="DejaVu Sans"/>
                <a:ea typeface="DejaVu Sans"/>
                <a:cs typeface="DejaVu Sans"/>
              </a:defRPr>
            </a:pPr>
            <a:r>
              <a:rPr sz="1200" b="0">
                <a:solidFill>
                  <a:srgbClr val="D7CABC"/>
                </a:solidFill>
                <a:latin typeface="DejaVu Sans"/>
                <a:ea typeface="DejaVu Sans"/>
                <a:cs typeface="DejaVu Sans"/>
              </a:rPr>
              <a:t>06</a:t>
            </a:r>
          </a:p>
        </p:txBody>
      </p:sp>
      <p:sp>
        <p:nvSpPr>
          <p:cNvPr id="5" name="Rectangle 4">
            <a:extLst>
              <a:ext uri="{FF2B5EF4-FFF2-40B4-BE49-F238E27FC236}">
                <a16:creationId xmlns:a16="http://schemas.microsoft.com/office/drawing/2014/main" id="{00000006-0005-4000-8000-000000000000}"/>
              </a:ext>
            </a:extLst>
          </p:cNvPr>
          <p:cNvSpPr>
            <a:spLocks noGrp="1"/>
          </p:cNvSpPr>
          <p:nvPr/>
        </p:nvSpPr>
        <p:spPr>
          <a:xfrm>
            <a:off x="609600" y="1581150"/>
            <a:ext cx="10972800" cy="276225"/>
          </a:xfrm>
          <a:prstGeom prst="rect">
            <a:avLst/>
          </a:prstGeom>
          <a:noFill/>
          <a:ln w="0">
            <a:noFill/>
          </a:ln>
        </p:spPr>
        <p:txBody>
          <a:bodyPr>
            <a:noAutofit/>
          </a:bodyPr>
          <a:lstStyle/>
          <a:p>
            <a:pPr>
              <a:defRPr sz="1425" b="1">
                <a:solidFill>
                  <a:srgbClr val="EDAB82"/>
                </a:solidFill>
                <a:latin typeface="DejaVu Sans"/>
                <a:ea typeface="DejaVu Sans"/>
                <a:cs typeface="DejaVu Sans"/>
              </a:defRPr>
            </a:pPr>
            <a:r>
              <a:rPr sz="1425" b="1">
                <a:solidFill>
                  <a:srgbClr val="EDAB82"/>
                </a:solidFill>
                <a:latin typeface="DejaVu Sans"/>
                <a:ea typeface="DejaVu Sans"/>
                <a:cs typeface="DejaVu Sans"/>
              </a:rPr>
              <a:t>NEXT PRIORITY</a:t>
            </a:r>
          </a:p>
        </p:txBody>
      </p:sp>
      <p:sp>
        <p:nvSpPr>
          <p:cNvPr id="6" name="Rectangle 5">
            <a:extLst>
              <a:ext uri="{FF2B5EF4-FFF2-40B4-BE49-F238E27FC236}">
                <a16:creationId xmlns:a16="http://schemas.microsoft.com/office/drawing/2014/main" id="{00000006-0006-4000-8000-000000000000}"/>
              </a:ext>
            </a:extLst>
          </p:cNvPr>
          <p:cNvSpPr>
            <a:spLocks noGrp="1"/>
          </p:cNvSpPr>
          <p:nvPr/>
        </p:nvSpPr>
        <p:spPr>
          <a:xfrm>
            <a:off x="609600" y="2009775"/>
            <a:ext cx="10972800" cy="723900"/>
          </a:xfrm>
          <a:prstGeom prst="rect">
            <a:avLst/>
          </a:prstGeom>
          <a:noFill/>
          <a:ln w="0">
            <a:noFill/>
          </a:ln>
        </p:spPr>
        <p:txBody>
          <a:bodyPr>
            <a:noAutofit/>
          </a:bodyPr>
          <a:lstStyle/>
          <a:p>
            <a:pPr>
              <a:defRPr sz="2775" b="0">
                <a:solidFill>
                  <a:srgbClr val="F6F1E8"/>
                </a:solidFill>
                <a:latin typeface="Batang"/>
                <a:ea typeface="Batang"/>
                <a:cs typeface="Batang"/>
              </a:defRPr>
            </a:pPr>
            <a:r>
              <a:rPr sz="2775" b="0">
                <a:solidFill>
                  <a:srgbClr val="F6F1E8"/>
                </a:solidFill>
                <a:latin typeface="Batang"/>
                <a:ea typeface="Batang"/>
                <a:cs typeface="Batang"/>
              </a:rPr>
              <a:t>[Most important action before the next update]</a:t>
            </a:r>
          </a:p>
        </p:txBody>
      </p:sp>
      <p:sp>
        <p:nvSpPr>
          <p:cNvPr id="7" name="Rectangle 6">
            <a:extLst>
              <a:ext uri="{FF2B5EF4-FFF2-40B4-BE49-F238E27FC236}">
                <a16:creationId xmlns:a16="http://schemas.microsoft.com/office/drawing/2014/main" id="{00000006-0007-4000-8000-000000000000}"/>
              </a:ext>
            </a:extLst>
          </p:cNvPr>
          <p:cNvSpPr>
            <a:spLocks noGrp="1"/>
          </p:cNvSpPr>
          <p:nvPr/>
        </p:nvSpPr>
        <p:spPr>
          <a:xfrm>
            <a:off x="609600" y="2828925"/>
            <a:ext cx="10972800" cy="381000"/>
          </a:xfrm>
          <a:prstGeom prst="rect">
            <a:avLst/>
          </a:prstGeom>
          <a:noFill/>
          <a:ln w="0">
            <a:noFill/>
          </a:ln>
        </p:spPr>
        <p:txBody>
          <a:bodyPr>
            <a:noAutofit/>
          </a:bodyPr>
          <a:lstStyle/>
          <a:p>
            <a:pPr>
              <a:defRPr sz="1725" b="0">
                <a:solidFill>
                  <a:srgbClr val="D7CABC"/>
                </a:solidFill>
                <a:latin typeface="DejaVu Sans"/>
                <a:ea typeface="DejaVu Sans"/>
                <a:cs typeface="DejaVu Sans"/>
              </a:defRPr>
            </a:pPr>
            <a:r>
              <a:rPr sz="1725" b="0">
                <a:solidFill>
                  <a:srgbClr val="D7CABC"/>
                </a:solidFill>
                <a:latin typeface="DejaVu Sans"/>
                <a:ea typeface="DejaVu Sans"/>
                <a:cs typeface="DejaVu Sans"/>
              </a:rPr>
              <a:t>Owner: [Name]     Due: [Date]</a:t>
            </a:r>
          </a:p>
        </p:txBody>
      </p:sp>
      <p:sp>
        <p:nvSpPr>
          <p:cNvPr id="8" name="Rectangle 7">
            <a:extLst>
              <a:ext uri="{FF2B5EF4-FFF2-40B4-BE49-F238E27FC236}">
                <a16:creationId xmlns:a16="http://schemas.microsoft.com/office/drawing/2014/main" id="{00000006-0008-4000-8000-000000000000}"/>
              </a:ext>
            </a:extLst>
          </p:cNvPr>
          <p:cNvSpPr>
            <a:spLocks noGrp="1"/>
          </p:cNvSpPr>
          <p:nvPr/>
        </p:nvSpPr>
        <p:spPr>
          <a:xfrm>
            <a:off x="609600" y="3486150"/>
            <a:ext cx="10972800" cy="14288"/>
          </a:xfrm>
          <a:prstGeom prst="rect">
            <a:avLst/>
          </a:prstGeom>
          <a:solidFill>
            <a:srgbClr val="60564D"/>
          </a:solidFill>
          <a:ln w="0">
            <a:noFill/>
          </a:ln>
        </p:spPr>
        <p:txBody>
          <a:bodyPr/>
          <a:lstStyle/>
          <a:p>
            <a:endParaRPr lang="it-IT"/>
          </a:p>
        </p:txBody>
      </p:sp>
      <p:sp>
        <p:nvSpPr>
          <p:cNvPr id="9" name="Rectangle 8">
            <a:extLst>
              <a:ext uri="{FF2B5EF4-FFF2-40B4-BE49-F238E27FC236}">
                <a16:creationId xmlns:a16="http://schemas.microsoft.com/office/drawing/2014/main" id="{00000006-0009-4000-8000-000000000000}"/>
              </a:ext>
            </a:extLst>
          </p:cNvPr>
          <p:cNvSpPr>
            <a:spLocks noGrp="1"/>
          </p:cNvSpPr>
          <p:nvPr/>
        </p:nvSpPr>
        <p:spPr>
          <a:xfrm>
            <a:off x="609600" y="3819525"/>
            <a:ext cx="4762500" cy="285750"/>
          </a:xfrm>
          <a:prstGeom prst="rect">
            <a:avLst/>
          </a:prstGeom>
          <a:noFill/>
          <a:ln w="0">
            <a:noFill/>
          </a:ln>
        </p:spPr>
        <p:txBody>
          <a:bodyPr>
            <a:noAutofit/>
          </a:bodyPr>
          <a:lstStyle/>
          <a:p>
            <a:pPr>
              <a:defRPr sz="1425" b="1">
                <a:solidFill>
                  <a:srgbClr val="EDAB82"/>
                </a:solidFill>
                <a:latin typeface="DejaVu Sans"/>
                <a:ea typeface="DejaVu Sans"/>
                <a:cs typeface="DejaVu Sans"/>
              </a:defRPr>
            </a:pPr>
            <a:r>
              <a:rPr sz="1425" b="1">
                <a:solidFill>
                  <a:srgbClr val="EDAB82"/>
                </a:solidFill>
                <a:latin typeface="DejaVu Sans"/>
                <a:ea typeface="DejaVu Sans"/>
                <a:cs typeface="DejaVu Sans"/>
              </a:rPr>
              <a:t>RISK TO WATCH</a:t>
            </a:r>
          </a:p>
        </p:txBody>
      </p:sp>
      <p:sp>
        <p:nvSpPr>
          <p:cNvPr id="10" name="Rectangle 9">
            <a:extLst>
              <a:ext uri="{FF2B5EF4-FFF2-40B4-BE49-F238E27FC236}">
                <a16:creationId xmlns:a16="http://schemas.microsoft.com/office/drawing/2014/main" id="{00000006-000A-4000-8000-000000000000}"/>
              </a:ext>
            </a:extLst>
          </p:cNvPr>
          <p:cNvSpPr>
            <a:spLocks noGrp="1"/>
          </p:cNvSpPr>
          <p:nvPr/>
        </p:nvSpPr>
        <p:spPr>
          <a:xfrm>
            <a:off x="609600" y="4267200"/>
            <a:ext cx="4762500" cy="790575"/>
          </a:xfrm>
          <a:prstGeom prst="rect">
            <a:avLst/>
          </a:prstGeom>
          <a:noFill/>
          <a:ln w="0">
            <a:noFill/>
          </a:ln>
        </p:spPr>
        <p:txBody>
          <a:bodyPr>
            <a:noAutofit/>
          </a:bodyPr>
          <a:lstStyle/>
          <a:p>
            <a:pPr>
              <a:defRPr sz="2025" b="0">
                <a:solidFill>
                  <a:srgbClr val="F6F1E8"/>
                </a:solidFill>
                <a:latin typeface="DejaVu Sans"/>
                <a:ea typeface="DejaVu Sans"/>
                <a:cs typeface="DejaVu Sans"/>
              </a:defRPr>
            </a:pPr>
            <a:r>
              <a:rPr sz="2025" b="0">
                <a:solidFill>
                  <a:srgbClr val="F6F1E8"/>
                </a:solidFill>
                <a:latin typeface="DejaVu Sans"/>
                <a:ea typeface="DejaVu Sans"/>
                <a:cs typeface="DejaVu Sans"/>
              </a:rPr>
              <a:t>[Risk and stakeholder impact]</a:t>
            </a:r>
          </a:p>
        </p:txBody>
      </p:sp>
      <p:sp>
        <p:nvSpPr>
          <p:cNvPr id="11" name="Rectangle 10">
            <a:extLst>
              <a:ext uri="{FF2B5EF4-FFF2-40B4-BE49-F238E27FC236}">
                <a16:creationId xmlns:a16="http://schemas.microsoft.com/office/drawing/2014/main" id="{00000006-000B-4000-8000-000000000000}"/>
              </a:ext>
            </a:extLst>
          </p:cNvPr>
          <p:cNvSpPr>
            <a:spLocks noGrp="1"/>
          </p:cNvSpPr>
          <p:nvPr/>
        </p:nvSpPr>
        <p:spPr>
          <a:xfrm>
            <a:off x="609600" y="5257800"/>
            <a:ext cx="4762500" cy="609600"/>
          </a:xfrm>
          <a:prstGeom prst="rect">
            <a:avLst/>
          </a:prstGeom>
          <a:noFill/>
          <a:ln w="0">
            <a:noFill/>
          </a:ln>
        </p:spPr>
        <p:txBody>
          <a:bodyPr>
            <a:noAutofit/>
          </a:bodyPr>
          <a:lstStyle/>
          <a:p>
            <a:pPr>
              <a:defRPr sz="1725" b="0">
                <a:solidFill>
                  <a:srgbClr val="D7CABC"/>
                </a:solidFill>
                <a:latin typeface="DejaVu Sans"/>
                <a:ea typeface="DejaVu Sans"/>
                <a:cs typeface="DejaVu Sans"/>
              </a:defRPr>
            </a:pPr>
            <a:r>
              <a:rPr sz="1725" b="0">
                <a:solidFill>
                  <a:srgbClr val="D7CABC"/>
                </a:solidFill>
                <a:latin typeface="DejaVu Sans"/>
                <a:ea typeface="DejaVu Sans"/>
                <a:cs typeface="DejaVu Sans"/>
              </a:rPr>
              <a:t>[Mitigation and owner]</a:t>
            </a:r>
          </a:p>
        </p:txBody>
      </p:sp>
      <p:sp>
        <p:nvSpPr>
          <p:cNvPr id="12" name="Rectangle 11">
            <a:extLst>
              <a:ext uri="{FF2B5EF4-FFF2-40B4-BE49-F238E27FC236}">
                <a16:creationId xmlns:a16="http://schemas.microsoft.com/office/drawing/2014/main" id="{00000006-000C-4000-8000-000000000000}"/>
              </a:ext>
            </a:extLst>
          </p:cNvPr>
          <p:cNvSpPr>
            <a:spLocks noGrp="1"/>
          </p:cNvSpPr>
          <p:nvPr/>
        </p:nvSpPr>
        <p:spPr>
          <a:xfrm>
            <a:off x="6610350" y="3819525"/>
            <a:ext cx="4972050" cy="285750"/>
          </a:xfrm>
          <a:prstGeom prst="rect">
            <a:avLst/>
          </a:prstGeom>
          <a:noFill/>
          <a:ln w="0">
            <a:noFill/>
          </a:ln>
        </p:spPr>
        <p:txBody>
          <a:bodyPr>
            <a:noAutofit/>
          </a:bodyPr>
          <a:lstStyle/>
          <a:p>
            <a:pPr>
              <a:defRPr sz="1425" b="1">
                <a:solidFill>
                  <a:srgbClr val="EDAB82"/>
                </a:solidFill>
                <a:latin typeface="DejaVu Sans"/>
                <a:ea typeface="DejaVu Sans"/>
                <a:cs typeface="DejaVu Sans"/>
              </a:defRPr>
            </a:pPr>
            <a:r>
              <a:rPr sz="1425" b="1">
                <a:solidFill>
                  <a:srgbClr val="EDAB82"/>
                </a:solidFill>
                <a:latin typeface="DejaVu Sans"/>
                <a:ea typeface="DejaVu Sans"/>
                <a:cs typeface="DejaVu Sans"/>
              </a:rPr>
              <a:t>INPUT NEEDED</a:t>
            </a:r>
          </a:p>
        </p:txBody>
      </p:sp>
      <p:sp>
        <p:nvSpPr>
          <p:cNvPr id="13" name="Rectangle 12">
            <a:extLst>
              <a:ext uri="{FF2B5EF4-FFF2-40B4-BE49-F238E27FC236}">
                <a16:creationId xmlns:a16="http://schemas.microsoft.com/office/drawing/2014/main" id="{00000006-000D-4000-8000-000000000000}"/>
              </a:ext>
            </a:extLst>
          </p:cNvPr>
          <p:cNvSpPr>
            <a:spLocks noGrp="1"/>
          </p:cNvSpPr>
          <p:nvPr/>
        </p:nvSpPr>
        <p:spPr>
          <a:xfrm>
            <a:off x="6610350" y="4267200"/>
            <a:ext cx="4972050" cy="790575"/>
          </a:xfrm>
          <a:prstGeom prst="rect">
            <a:avLst/>
          </a:prstGeom>
          <a:noFill/>
          <a:ln w="0">
            <a:noFill/>
          </a:ln>
        </p:spPr>
        <p:txBody>
          <a:bodyPr>
            <a:noAutofit/>
          </a:bodyPr>
          <a:lstStyle/>
          <a:p>
            <a:pPr>
              <a:defRPr sz="2025" b="0">
                <a:solidFill>
                  <a:srgbClr val="F6F1E8"/>
                </a:solidFill>
                <a:latin typeface="DejaVu Sans"/>
                <a:ea typeface="DejaVu Sans"/>
                <a:cs typeface="DejaVu Sans"/>
              </a:defRPr>
            </a:pPr>
            <a:r>
              <a:rPr sz="2025" b="0">
                <a:solidFill>
                  <a:srgbClr val="F6F1E8"/>
                </a:solidFill>
                <a:latin typeface="DejaVu Sans"/>
                <a:ea typeface="DejaVu Sans"/>
                <a:cs typeface="DejaVu Sans"/>
              </a:rPr>
              <a:t>[Decision or feedback required]</a:t>
            </a:r>
          </a:p>
        </p:txBody>
      </p:sp>
      <p:sp>
        <p:nvSpPr>
          <p:cNvPr id="14" name="Rectangle 13">
            <a:extLst>
              <a:ext uri="{FF2B5EF4-FFF2-40B4-BE49-F238E27FC236}">
                <a16:creationId xmlns:a16="http://schemas.microsoft.com/office/drawing/2014/main" id="{00000006-000E-4000-8000-000000000000}"/>
              </a:ext>
            </a:extLst>
          </p:cNvPr>
          <p:cNvSpPr>
            <a:spLocks noGrp="1"/>
          </p:cNvSpPr>
          <p:nvPr/>
        </p:nvSpPr>
        <p:spPr>
          <a:xfrm>
            <a:off x="6610350" y="5257800"/>
            <a:ext cx="4972050" cy="609600"/>
          </a:xfrm>
          <a:prstGeom prst="rect">
            <a:avLst/>
          </a:prstGeom>
          <a:noFill/>
          <a:ln w="0">
            <a:noFill/>
          </a:ln>
        </p:spPr>
        <p:txBody>
          <a:bodyPr>
            <a:noAutofit/>
          </a:bodyPr>
          <a:lstStyle/>
          <a:p>
            <a:pPr>
              <a:defRPr sz="1725" b="0">
                <a:solidFill>
                  <a:srgbClr val="D7CABC"/>
                </a:solidFill>
                <a:latin typeface="DejaVu Sans"/>
                <a:ea typeface="DejaVu Sans"/>
                <a:cs typeface="DejaVu Sans"/>
              </a:defRPr>
            </a:pPr>
            <a:r>
              <a:rPr sz="1725" b="0">
                <a:solidFill>
                  <a:srgbClr val="D7CABC"/>
                </a:solidFill>
                <a:latin typeface="DejaVu Sans"/>
                <a:ea typeface="DejaVu Sans"/>
                <a:cs typeface="DejaVu Sans"/>
              </a:rPr>
              <a:t>[Who / by when / where to respond]</a:t>
            </a:r>
          </a:p>
        </p:txBody>
      </p:sp>
    </p:spTree>
    <p:extLst>
      <p:ext uri="{BB962C8B-B14F-4D97-AF65-F5344CB8AC3E}">
        <p14:creationId xmlns:p14="http://schemas.microsoft.com/office/powerpoint/2010/main" val="60000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638</Words>
  <Application>Microsoft Office PowerPoint</Application>
  <PresentationFormat>Widescreen</PresentationFormat>
  <Paragraphs>101</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Batang</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vector>
  </TitlesOfParts>
  <Company>Luigi Lavazza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Giordano Mirko</dc:creator>
  <cp:lastModifiedBy>Giordano Mirko</cp:lastModifiedBy>
  <cp:revision>1</cp:revision>
  <dcterms:created xsi:type="dcterms:W3CDTF">2026-10-16T14:49:40Z</dcterms:created>
  <dcterms:modified xsi:type="dcterms:W3CDTF">2026-10-16T14:52:41Z</dcterms:modified>
</cp:coreProperties>
</file>